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62" r:id="rId2"/>
    <p:sldId id="346" r:id="rId3"/>
    <p:sldId id="303" r:id="rId4"/>
    <p:sldId id="302" r:id="rId5"/>
    <p:sldId id="350" r:id="rId6"/>
    <p:sldId id="351" r:id="rId7"/>
    <p:sldId id="359" r:id="rId8"/>
    <p:sldId id="360" r:id="rId9"/>
    <p:sldId id="353" r:id="rId10"/>
    <p:sldId id="355" r:id="rId11"/>
    <p:sldId id="356" r:id="rId12"/>
    <p:sldId id="357" r:id="rId13"/>
    <p:sldId id="366" r:id="rId14"/>
    <p:sldId id="367" r:id="rId15"/>
    <p:sldId id="368" r:id="rId16"/>
    <p:sldId id="358" r:id="rId17"/>
    <p:sldId id="323" r:id="rId18"/>
    <p:sldId id="315" r:id="rId19"/>
    <p:sldId id="347" r:id="rId20"/>
    <p:sldId id="333" r:id="rId21"/>
    <p:sldId id="361" r:id="rId22"/>
    <p:sldId id="316" r:id="rId23"/>
    <p:sldId id="354" r:id="rId24"/>
    <p:sldId id="365" r:id="rId25"/>
    <p:sldId id="364" r:id="rId26"/>
    <p:sldId id="342" r:id="rId27"/>
    <p:sldId id="298" r:id="rId28"/>
  </p:sldIdLst>
  <p:sldSz cx="10693400" cy="7556500"/>
  <p:notesSz cx="10693400" cy="75565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000"/>
    <a:srgbClr val="EC1C2A"/>
    <a:srgbClr val="7F7F7F"/>
    <a:srgbClr val="575D31"/>
    <a:srgbClr val="DA1708"/>
    <a:srgbClr val="FE0000"/>
    <a:srgbClr val="FF1515"/>
    <a:srgbClr val="F9F9FC"/>
    <a:srgbClr val="60A2D7"/>
    <a:srgbClr val="4F7B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3" autoAdjust="0"/>
    <p:restoredTop sz="94737" autoAdjust="0"/>
  </p:normalViewPr>
  <p:slideViewPr>
    <p:cSldViewPr>
      <p:cViewPr varScale="1">
        <p:scale>
          <a:sx n="100" d="100"/>
          <a:sy n="100" d="100"/>
        </p:scale>
        <p:origin x="1230" y="7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3C83D-4C04-4C5B-A765-EF19E44A99B4}" type="datetimeFigureOut">
              <a:rPr lang="ko-KR" altLang="en-US" smtClean="0"/>
              <a:t>2024-03-21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3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69975" y="3589338"/>
            <a:ext cx="8553450" cy="3400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265BF-579B-4EBA-990A-014A240F36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7684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r>
              <a:rPr lang="en-US" baseline="0" dirty="0" smtClean="0"/>
              <a:t> to HHD,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65BF-579B-4EBA-990A-014A240F36D5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8424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65BF-579B-4EBA-990A-014A240F36D5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569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65BF-579B-4EBA-990A-014A240F36D5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453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65BF-579B-4EBA-990A-014A240F36D5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2837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65BF-579B-4EBA-990A-014A240F36D5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4345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65BF-579B-4EBA-990A-014A240F36D5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773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65BF-579B-4EBA-990A-014A240F36D5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878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/>
                <a:cs typeface="Arial"/>
              </a:rPr>
              <a:t>Established </a:t>
            </a:r>
            <a:r>
              <a:rPr lang="en-US" sz="1400" dirty="0" smtClean="0">
                <a:latin typeface="Arial"/>
                <a:cs typeface="Arial"/>
              </a:rPr>
              <a:t>in </a:t>
            </a:r>
            <a:r>
              <a:rPr lang="en-US" altLang="zh-CN" sz="1400" spc="-5" dirty="0">
                <a:latin typeface="Arial"/>
                <a:cs typeface="Arial"/>
              </a:rPr>
              <a:t>2019</a:t>
            </a:r>
            <a:r>
              <a:rPr lang="en-US" sz="1400" spc="-5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for</a:t>
            </a:r>
            <a:r>
              <a:rPr lang="en-US" sz="1400" spc="-80" dirty="0">
                <a:latin typeface="Arial"/>
                <a:cs typeface="Arial"/>
              </a:rPr>
              <a:t> </a:t>
            </a:r>
            <a:r>
              <a:rPr lang="en-US" sz="1200" spc="-10" dirty="0">
                <a:latin typeface="Arial"/>
                <a:cs typeface="Arial"/>
              </a:rPr>
              <a:t>Printing </a:t>
            </a:r>
            <a:r>
              <a:rPr lang="en-US" sz="1200" spc="-10" dirty="0" smtClean="0">
                <a:latin typeface="Arial"/>
                <a:cs typeface="Arial"/>
              </a:rPr>
              <a:t>and </a:t>
            </a:r>
            <a:r>
              <a:rPr lang="en-US" sz="1200" spc="-5" dirty="0">
                <a:latin typeface="Arial"/>
                <a:cs typeface="Arial"/>
              </a:rPr>
              <a:t>manufacturing</a:t>
            </a:r>
            <a:r>
              <a:rPr lang="en-US" sz="1200" spc="-95" dirty="0">
                <a:latin typeface="Arial"/>
                <a:cs typeface="Arial"/>
              </a:rPr>
              <a:t> </a:t>
            </a:r>
            <a:r>
              <a:rPr lang="en-US" sz="1200" spc="-5" dirty="0">
                <a:latin typeface="Arial"/>
                <a:cs typeface="Arial"/>
              </a:rPr>
              <a:t>of </a:t>
            </a:r>
            <a:r>
              <a:rPr lang="en-US" sz="1200" spc="-10" dirty="0" smtClean="0">
                <a:latin typeface="Arial"/>
                <a:cs typeface="Arial"/>
              </a:rPr>
              <a:t>packaging</a:t>
            </a:r>
            <a:r>
              <a:rPr lang="en-US" sz="1200" spc="-5" dirty="0" smtClean="0">
                <a:latin typeface="Arial"/>
                <a:cs typeface="Arial"/>
              </a:rPr>
              <a:t>, </a:t>
            </a:r>
            <a:r>
              <a:rPr lang="en-US" sz="1200" spc="-10" dirty="0" err="1">
                <a:latin typeface="Arial"/>
                <a:cs typeface="Arial"/>
              </a:rPr>
              <a:t>litho</a:t>
            </a:r>
            <a:r>
              <a:rPr lang="en-US" sz="1200" spc="-10" dirty="0">
                <a:latin typeface="Arial"/>
                <a:cs typeface="Arial"/>
              </a:rPr>
              <a:t> lam and </a:t>
            </a:r>
            <a:r>
              <a:rPr lang="en-US" sz="1200" spc="-5" dirty="0" smtClean="0">
                <a:latin typeface="Arial"/>
                <a:cs typeface="Arial"/>
              </a:rPr>
              <a:t>corrugated containers. </a:t>
            </a:r>
            <a:endParaRPr lang="en-US" sz="1200" dirty="0">
              <a:latin typeface="Arial"/>
              <a:cs typeface="Arial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65BF-579B-4EBA-990A-014A240F36D5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196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65BF-579B-4EBA-990A-014A240F36D5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8541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65BF-579B-4EBA-990A-014A240F36D5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0680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65BF-579B-4EBA-990A-014A240F36D5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02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65BF-579B-4EBA-990A-014A240F36D5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0426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65BF-579B-4EBA-990A-014A240F36D5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039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65BF-579B-4EBA-990A-014A240F36D5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699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265BF-579B-4EBA-990A-014A240F36D5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2696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2481" y="616711"/>
            <a:ext cx="8268437" cy="543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647066" y="347472"/>
            <a:ext cx="1219200" cy="6859905"/>
          </a:xfrm>
          <a:custGeom>
            <a:avLst/>
            <a:gdLst/>
            <a:ahLst/>
            <a:cxnLst/>
            <a:rect l="l" t="t" r="r" b="b"/>
            <a:pathLst>
              <a:path w="1219200" h="6859905">
                <a:moveTo>
                  <a:pt x="1219200" y="4572"/>
                </a:moveTo>
                <a:lnTo>
                  <a:pt x="1191768" y="0"/>
                </a:lnTo>
                <a:lnTo>
                  <a:pt x="0" y="6854952"/>
                </a:lnTo>
                <a:lnTo>
                  <a:pt x="27432" y="6859524"/>
                </a:lnTo>
                <a:lnTo>
                  <a:pt x="1219200" y="4572"/>
                </a:lnTo>
                <a:close/>
              </a:path>
            </a:pathLst>
          </a:custGeom>
          <a:solidFill>
            <a:srgbClr val="D32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265298" y="3976116"/>
            <a:ext cx="2882265" cy="0"/>
          </a:xfrm>
          <a:custGeom>
            <a:avLst/>
            <a:gdLst/>
            <a:ahLst/>
            <a:cxnLst/>
            <a:rect l="l" t="t" r="r" b="b"/>
            <a:pathLst>
              <a:path w="2882265">
                <a:moveTo>
                  <a:pt x="0" y="0"/>
                </a:moveTo>
                <a:lnTo>
                  <a:pt x="2881884" y="0"/>
                </a:lnTo>
              </a:path>
            </a:pathLst>
          </a:custGeom>
          <a:ln w="27432">
            <a:solidFill>
              <a:srgbClr val="D32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450470" y="1257300"/>
            <a:ext cx="317500" cy="565785"/>
          </a:xfrm>
          <a:custGeom>
            <a:avLst/>
            <a:gdLst/>
            <a:ahLst/>
            <a:cxnLst/>
            <a:rect l="l" t="t" r="r" b="b"/>
            <a:pathLst>
              <a:path w="317500" h="565785">
                <a:moveTo>
                  <a:pt x="316992" y="376428"/>
                </a:moveTo>
                <a:lnTo>
                  <a:pt x="316992" y="0"/>
                </a:lnTo>
                <a:lnTo>
                  <a:pt x="0" y="188976"/>
                </a:lnTo>
                <a:lnTo>
                  <a:pt x="0" y="565404"/>
                </a:lnTo>
                <a:lnTo>
                  <a:pt x="316992" y="3764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622938" y="1043940"/>
            <a:ext cx="1160145" cy="779145"/>
          </a:xfrm>
          <a:custGeom>
            <a:avLst/>
            <a:gdLst/>
            <a:ahLst/>
            <a:cxnLst/>
            <a:rect l="l" t="t" r="r" b="b"/>
            <a:pathLst>
              <a:path w="1160145" h="779144">
                <a:moveTo>
                  <a:pt x="1159764" y="589788"/>
                </a:moveTo>
                <a:lnTo>
                  <a:pt x="1159764" y="188976"/>
                </a:lnTo>
                <a:lnTo>
                  <a:pt x="835152" y="0"/>
                </a:lnTo>
                <a:lnTo>
                  <a:pt x="827532" y="0"/>
                </a:lnTo>
                <a:lnTo>
                  <a:pt x="583692" y="140208"/>
                </a:lnTo>
                <a:lnTo>
                  <a:pt x="339852" y="0"/>
                </a:lnTo>
                <a:lnTo>
                  <a:pt x="332232" y="0"/>
                </a:lnTo>
                <a:lnTo>
                  <a:pt x="0" y="188976"/>
                </a:lnTo>
                <a:lnTo>
                  <a:pt x="0" y="589788"/>
                </a:lnTo>
                <a:lnTo>
                  <a:pt x="24384" y="603657"/>
                </a:lnTo>
                <a:lnTo>
                  <a:pt x="24384" y="196596"/>
                </a:lnTo>
                <a:lnTo>
                  <a:pt x="332232" y="16764"/>
                </a:lnTo>
                <a:lnTo>
                  <a:pt x="568452" y="147828"/>
                </a:lnTo>
                <a:lnTo>
                  <a:pt x="568452" y="163742"/>
                </a:lnTo>
                <a:lnTo>
                  <a:pt x="827532" y="16764"/>
                </a:lnTo>
                <a:lnTo>
                  <a:pt x="1144524" y="196596"/>
                </a:lnTo>
                <a:lnTo>
                  <a:pt x="1144524" y="217682"/>
                </a:lnTo>
                <a:lnTo>
                  <a:pt x="1152144" y="213360"/>
                </a:lnTo>
                <a:lnTo>
                  <a:pt x="1152144" y="594224"/>
                </a:lnTo>
                <a:lnTo>
                  <a:pt x="1159764" y="589788"/>
                </a:lnTo>
                <a:close/>
              </a:path>
              <a:path w="1160145" h="779144">
                <a:moveTo>
                  <a:pt x="495300" y="303276"/>
                </a:moveTo>
                <a:lnTo>
                  <a:pt x="495300" y="286512"/>
                </a:lnTo>
                <a:lnTo>
                  <a:pt x="332232" y="376428"/>
                </a:lnTo>
                <a:lnTo>
                  <a:pt x="24384" y="196596"/>
                </a:lnTo>
                <a:lnTo>
                  <a:pt x="24384" y="603657"/>
                </a:lnTo>
                <a:lnTo>
                  <a:pt x="332232" y="778764"/>
                </a:lnTo>
                <a:lnTo>
                  <a:pt x="339852" y="778764"/>
                </a:lnTo>
                <a:lnTo>
                  <a:pt x="339852" y="393192"/>
                </a:lnTo>
                <a:lnTo>
                  <a:pt x="495300" y="303276"/>
                </a:lnTo>
                <a:close/>
              </a:path>
              <a:path w="1160145" h="779144">
                <a:moveTo>
                  <a:pt x="568452" y="647319"/>
                </a:moveTo>
                <a:lnTo>
                  <a:pt x="568452" y="630936"/>
                </a:lnTo>
                <a:lnTo>
                  <a:pt x="339852" y="762000"/>
                </a:lnTo>
                <a:lnTo>
                  <a:pt x="339852" y="778764"/>
                </a:lnTo>
                <a:lnTo>
                  <a:pt x="568452" y="647319"/>
                </a:lnTo>
                <a:close/>
              </a:path>
              <a:path w="1160145" h="779144">
                <a:moveTo>
                  <a:pt x="568452" y="163742"/>
                </a:moveTo>
                <a:lnTo>
                  <a:pt x="568452" y="147828"/>
                </a:lnTo>
                <a:lnTo>
                  <a:pt x="495300" y="188976"/>
                </a:lnTo>
                <a:lnTo>
                  <a:pt x="495300" y="589788"/>
                </a:lnTo>
                <a:lnTo>
                  <a:pt x="510540" y="598360"/>
                </a:lnTo>
                <a:lnTo>
                  <a:pt x="510540" y="196596"/>
                </a:lnTo>
                <a:lnTo>
                  <a:pt x="568452" y="163742"/>
                </a:lnTo>
                <a:close/>
              </a:path>
              <a:path w="1160145" h="779144">
                <a:moveTo>
                  <a:pt x="1144524" y="217682"/>
                </a:moveTo>
                <a:lnTo>
                  <a:pt x="1144524" y="196596"/>
                </a:lnTo>
                <a:lnTo>
                  <a:pt x="827532" y="376428"/>
                </a:lnTo>
                <a:lnTo>
                  <a:pt x="510540" y="196596"/>
                </a:lnTo>
                <a:lnTo>
                  <a:pt x="510540" y="598360"/>
                </a:lnTo>
                <a:lnTo>
                  <a:pt x="568452" y="630936"/>
                </a:lnTo>
                <a:lnTo>
                  <a:pt x="568452" y="647319"/>
                </a:lnTo>
                <a:lnTo>
                  <a:pt x="583692" y="638556"/>
                </a:lnTo>
                <a:lnTo>
                  <a:pt x="827532" y="778764"/>
                </a:lnTo>
                <a:lnTo>
                  <a:pt x="835152" y="778764"/>
                </a:lnTo>
                <a:lnTo>
                  <a:pt x="835152" y="393192"/>
                </a:lnTo>
                <a:lnTo>
                  <a:pt x="1144524" y="217682"/>
                </a:lnTo>
                <a:close/>
              </a:path>
              <a:path w="1160145" h="779144">
                <a:moveTo>
                  <a:pt x="1152144" y="594224"/>
                </a:moveTo>
                <a:lnTo>
                  <a:pt x="1152144" y="573024"/>
                </a:lnTo>
                <a:lnTo>
                  <a:pt x="835152" y="762000"/>
                </a:lnTo>
                <a:lnTo>
                  <a:pt x="835152" y="778764"/>
                </a:lnTo>
                <a:lnTo>
                  <a:pt x="1152144" y="594224"/>
                </a:lnTo>
                <a:close/>
              </a:path>
            </a:pathLst>
          </a:custGeom>
          <a:solidFill>
            <a:srgbClr val="ED1C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133478" y="1060704"/>
            <a:ext cx="634365" cy="360045"/>
          </a:xfrm>
          <a:custGeom>
            <a:avLst/>
            <a:gdLst/>
            <a:ahLst/>
            <a:cxnLst/>
            <a:rect l="l" t="t" r="r" b="b"/>
            <a:pathLst>
              <a:path w="634364" h="360044">
                <a:moveTo>
                  <a:pt x="633984" y="179832"/>
                </a:moveTo>
                <a:lnTo>
                  <a:pt x="316992" y="0"/>
                </a:lnTo>
                <a:lnTo>
                  <a:pt x="0" y="179832"/>
                </a:lnTo>
                <a:lnTo>
                  <a:pt x="316992" y="359664"/>
                </a:lnTo>
                <a:lnTo>
                  <a:pt x="633984" y="1798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458090" y="1257300"/>
            <a:ext cx="317500" cy="548640"/>
          </a:xfrm>
          <a:custGeom>
            <a:avLst/>
            <a:gdLst/>
            <a:ahLst/>
            <a:cxnLst/>
            <a:rect l="l" t="t" r="r" b="b"/>
            <a:pathLst>
              <a:path w="317500" h="548639">
                <a:moveTo>
                  <a:pt x="316992" y="359664"/>
                </a:moveTo>
                <a:lnTo>
                  <a:pt x="316992" y="0"/>
                </a:lnTo>
                <a:lnTo>
                  <a:pt x="0" y="179832"/>
                </a:lnTo>
                <a:lnTo>
                  <a:pt x="0" y="548640"/>
                </a:lnTo>
                <a:lnTo>
                  <a:pt x="316992" y="3596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638940" y="1920240"/>
            <a:ext cx="0" cy="155575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48"/>
                </a:lnTo>
              </a:path>
            </a:pathLst>
          </a:custGeom>
          <a:ln w="32004">
            <a:solidFill>
              <a:srgbClr val="ED1C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654942" y="1978152"/>
            <a:ext cx="56515" cy="32384"/>
          </a:xfrm>
          <a:custGeom>
            <a:avLst/>
            <a:gdLst/>
            <a:ahLst/>
            <a:cxnLst/>
            <a:rect l="l" t="t" r="r" b="b"/>
            <a:pathLst>
              <a:path w="56514" h="32385">
                <a:moveTo>
                  <a:pt x="56388" y="32004"/>
                </a:moveTo>
                <a:lnTo>
                  <a:pt x="56388" y="0"/>
                </a:lnTo>
                <a:lnTo>
                  <a:pt x="0" y="0"/>
                </a:lnTo>
                <a:lnTo>
                  <a:pt x="0" y="32004"/>
                </a:lnTo>
                <a:lnTo>
                  <a:pt x="56388" y="32004"/>
                </a:lnTo>
                <a:close/>
              </a:path>
            </a:pathLst>
          </a:custGeom>
          <a:solidFill>
            <a:srgbClr val="ED1C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728094" y="1920240"/>
            <a:ext cx="0" cy="155575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48"/>
                </a:lnTo>
              </a:path>
            </a:pathLst>
          </a:custGeom>
          <a:ln w="33528">
            <a:solidFill>
              <a:srgbClr val="ED1C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769242" y="1920240"/>
            <a:ext cx="121920" cy="15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915546" y="1920240"/>
            <a:ext cx="120396" cy="155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2060326" y="1920240"/>
            <a:ext cx="146304" cy="155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2304928" y="1920240"/>
            <a:ext cx="0" cy="155575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48"/>
                </a:lnTo>
              </a:path>
            </a:pathLst>
          </a:custGeom>
          <a:ln w="32004">
            <a:solidFill>
              <a:srgbClr val="ED1C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2320930" y="1978152"/>
            <a:ext cx="56515" cy="32384"/>
          </a:xfrm>
          <a:custGeom>
            <a:avLst/>
            <a:gdLst/>
            <a:ahLst/>
            <a:cxnLst/>
            <a:rect l="l" t="t" r="r" b="b"/>
            <a:pathLst>
              <a:path w="56514" h="32385">
                <a:moveTo>
                  <a:pt x="56388" y="32004"/>
                </a:moveTo>
                <a:lnTo>
                  <a:pt x="56388" y="0"/>
                </a:lnTo>
                <a:lnTo>
                  <a:pt x="0" y="0"/>
                </a:lnTo>
                <a:lnTo>
                  <a:pt x="0" y="32004"/>
                </a:lnTo>
                <a:lnTo>
                  <a:pt x="56388" y="32004"/>
                </a:lnTo>
                <a:close/>
              </a:path>
            </a:pathLst>
          </a:custGeom>
          <a:solidFill>
            <a:srgbClr val="ED1C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2393320" y="1920240"/>
            <a:ext cx="0" cy="155575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48"/>
                </a:lnTo>
              </a:path>
            </a:pathLst>
          </a:custGeom>
          <a:ln w="32004">
            <a:solidFill>
              <a:srgbClr val="ED1C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2450470" y="1920240"/>
            <a:ext cx="0" cy="155575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48"/>
                </a:lnTo>
              </a:path>
            </a:pathLst>
          </a:custGeom>
          <a:ln w="33528">
            <a:solidFill>
              <a:srgbClr val="ED1C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2491618" y="1920240"/>
            <a:ext cx="129540" cy="155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2645542" y="1920240"/>
            <a:ext cx="146304" cy="155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10293" y="1197863"/>
            <a:ext cx="8644255" cy="0"/>
          </a:xfrm>
          <a:custGeom>
            <a:avLst/>
            <a:gdLst/>
            <a:ahLst/>
            <a:cxnLst/>
            <a:rect l="l" t="t" r="r" b="b"/>
            <a:pathLst>
              <a:path w="8644255">
                <a:moveTo>
                  <a:pt x="0" y="0"/>
                </a:moveTo>
                <a:lnTo>
                  <a:pt x="8644128" y="0"/>
                </a:lnTo>
              </a:path>
            </a:pathLst>
          </a:custGeom>
          <a:ln w="27432">
            <a:solidFill>
              <a:srgbClr val="D32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87992" y="3315714"/>
            <a:ext cx="3517414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0368" y="1154683"/>
            <a:ext cx="8505825" cy="239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17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8.tiff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jpe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microsoft.com/office/2007/relationships/hdphoto" Target="../media/hdphoto2.wdp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5578" r="-16011"/>
          <a:stretch/>
        </p:blipFill>
        <p:spPr>
          <a:xfrm>
            <a:off x="12700" y="0"/>
            <a:ext cx="10680700" cy="7556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18100" y="0"/>
            <a:ext cx="5575300" cy="7556500"/>
          </a:xfrm>
          <a:prstGeom prst="rect">
            <a:avLst/>
          </a:prstGeom>
          <a:solidFill>
            <a:srgbClr val="D3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DF44B9-9834-4C40-9C06-D73DCA4EDC50}"/>
              </a:ext>
            </a:extLst>
          </p:cNvPr>
          <p:cNvSpPr/>
          <p:nvPr/>
        </p:nvSpPr>
        <p:spPr>
          <a:xfrm>
            <a:off x="473123" y="840569"/>
            <a:ext cx="9750378" cy="590948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26EF26-62F6-44B2-AF75-515E2EC56498}"/>
              </a:ext>
            </a:extLst>
          </p:cNvPr>
          <p:cNvGrpSpPr/>
          <p:nvPr/>
        </p:nvGrpSpPr>
        <p:grpSpPr>
          <a:xfrm>
            <a:off x="5713010" y="2025650"/>
            <a:ext cx="4385480" cy="3585739"/>
            <a:chOff x="6108700" y="1351136"/>
            <a:chExt cx="4385480" cy="35857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9EF001-6C0D-4C66-B7E4-67EECE46B362}"/>
                </a:ext>
              </a:extLst>
            </p:cNvPr>
            <p:cNvSpPr txBox="1"/>
            <p:nvPr/>
          </p:nvSpPr>
          <p:spPr>
            <a:xfrm>
              <a:off x="6108700" y="1351136"/>
              <a:ext cx="4385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Welcome to:</a:t>
              </a:r>
            </a:p>
            <a:p>
              <a:r>
                <a:rPr lang="en-US" sz="28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HH DREAM PRINTING</a:t>
              </a:r>
              <a:endParaRPr lang="en-US" sz="28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32BD78-1359-4F38-A047-B1D8F24D89BD}"/>
                </a:ext>
              </a:extLst>
            </p:cNvPr>
            <p:cNvSpPr txBox="1"/>
            <p:nvPr/>
          </p:nvSpPr>
          <p:spPr>
            <a:xfrm>
              <a:off x="6108700" y="2911705"/>
              <a:ext cx="4207897" cy="2025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HK" dirty="0">
                  <a:solidFill>
                    <a:schemeClr val="bg1"/>
                  </a:solidFill>
                </a:rPr>
                <a:t>We make ideas </a:t>
              </a:r>
              <a:r>
                <a:rPr lang="en-HK" dirty="0" smtClean="0">
                  <a:solidFill>
                    <a:schemeClr val="bg1"/>
                  </a:solidFill>
                </a:rPr>
                <a:t>tangible, solutions sustainable, and </a:t>
              </a:r>
              <a:r>
                <a:rPr lang="en-HK" dirty="0">
                  <a:solidFill>
                    <a:schemeClr val="bg1"/>
                  </a:solidFill>
                </a:rPr>
                <a:t>products that benefit society</a:t>
              </a:r>
              <a:r>
                <a:rPr lang="en-HK" sz="1400" dirty="0" smtClean="0">
                  <a:solidFill>
                    <a:srgbClr val="D8282E"/>
                  </a:solidFill>
                  <a:latin typeface="Inter" panose="02000503000000020004"/>
                </a:rPr>
                <a:t>..</a:t>
              </a:r>
              <a:endParaRPr lang="en-HK" sz="1400" dirty="0">
                <a:solidFill>
                  <a:srgbClr val="D8282E"/>
                </a:solidFill>
                <a:latin typeface="Inter" panose="02000503000000020004"/>
              </a:endParaRPr>
            </a:p>
            <a:p>
              <a:pPr algn="just"/>
              <a:endParaRPr lang="en-US" sz="1400" dirty="0">
                <a:solidFill>
                  <a:schemeClr val="bg1"/>
                </a:solidFill>
                <a:latin typeface="Georgia Pro Light" panose="02040302050405020303" pitchFamily="18" charset="0"/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By building on our heritage of strong </a:t>
              </a:r>
              <a:r>
                <a:rPr lang="en-US" dirty="0" smtClean="0">
                  <a:solidFill>
                    <a:schemeClr val="bg1"/>
                  </a:solidFill>
                </a:rPr>
                <a:t>partnership and </a:t>
              </a:r>
              <a:r>
                <a:rPr lang="en-US" dirty="0">
                  <a:solidFill>
                    <a:schemeClr val="bg1"/>
                  </a:solidFill>
                </a:rPr>
                <a:t>business innovation, we create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sustainable printed products and solutions </a:t>
              </a:r>
              <a:r>
                <a:rPr lang="en-US" dirty="0" smtClean="0">
                  <a:solidFill>
                    <a:schemeClr val="bg1"/>
                  </a:solidFill>
                </a:rPr>
                <a:t>that enhance </a:t>
              </a:r>
              <a:r>
                <a:rPr lang="en-US" dirty="0">
                  <a:solidFill>
                    <a:schemeClr val="bg1"/>
                  </a:solidFill>
                </a:rPr>
                <a:t>every life.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177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LAMILATION</a:t>
            </a:r>
            <a:endParaRPr lang="en-US" sz="2400" kern="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1F680B-E74D-024F-8EB3-E093FC5086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709048"/>
            <a:ext cx="8705000" cy="4148478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635733"/>
              </p:ext>
            </p:extLst>
          </p:nvPr>
        </p:nvGraphicFramePr>
        <p:xfrm>
          <a:off x="1003300" y="6521450"/>
          <a:ext cx="8705000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77913495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2042419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42816475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24273077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2855485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682347352"/>
                    </a:ext>
                  </a:extLst>
                </a:gridCol>
                <a:gridCol w="1542200">
                  <a:extLst>
                    <a:ext uri="{9D8B030D-6E8A-4147-A177-3AD203B41FA5}">
                      <a16:colId xmlns:a16="http://schemas.microsoft.com/office/drawing/2014/main" val="4252597222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Machine Type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Brand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MODEL NO.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max size mm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min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capacity(pcs/h)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935499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Flute Laminator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FengChi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GW-1450L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1450x1450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450x350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13000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119843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27100" y="6008160"/>
            <a:ext cx="2285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000" b="1" dirty="0" smtClean="0"/>
              <a:t>FENGCHI GW-1450L</a:t>
            </a:r>
          </a:p>
        </p:txBody>
      </p:sp>
    </p:spTree>
    <p:extLst>
      <p:ext uri="{BB962C8B-B14F-4D97-AF65-F5344CB8AC3E}">
        <p14:creationId xmlns:p14="http://schemas.microsoft.com/office/powerpoint/2010/main" val="144040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DIE-CUT</a:t>
            </a:r>
            <a:endParaRPr lang="en-US" sz="2400" kern="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t="25242" r="25728" b="8739"/>
          <a:stretch/>
        </p:blipFill>
        <p:spPr>
          <a:xfrm>
            <a:off x="774700" y="1572424"/>
            <a:ext cx="3352800" cy="26802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31563" r="22344" b="18671"/>
          <a:stretch/>
        </p:blipFill>
        <p:spPr>
          <a:xfrm>
            <a:off x="4284336" y="1572423"/>
            <a:ext cx="5607067" cy="268024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494250"/>
              </p:ext>
            </p:extLst>
          </p:nvPr>
        </p:nvGraphicFramePr>
        <p:xfrm>
          <a:off x="774700" y="4921250"/>
          <a:ext cx="9116704" cy="2219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9285">
                  <a:extLst>
                    <a:ext uri="{9D8B030D-6E8A-4147-A177-3AD203B41FA5}">
                      <a16:colId xmlns:a16="http://schemas.microsoft.com/office/drawing/2014/main" val="1885247457"/>
                    </a:ext>
                  </a:extLst>
                </a:gridCol>
                <a:gridCol w="652968">
                  <a:extLst>
                    <a:ext uri="{9D8B030D-6E8A-4147-A177-3AD203B41FA5}">
                      <a16:colId xmlns:a16="http://schemas.microsoft.com/office/drawing/2014/main" val="1901221041"/>
                    </a:ext>
                  </a:extLst>
                </a:gridCol>
                <a:gridCol w="1181729">
                  <a:extLst>
                    <a:ext uri="{9D8B030D-6E8A-4147-A177-3AD203B41FA5}">
                      <a16:colId xmlns:a16="http://schemas.microsoft.com/office/drawing/2014/main" val="2142410108"/>
                    </a:ext>
                  </a:extLst>
                </a:gridCol>
                <a:gridCol w="1334325">
                  <a:extLst>
                    <a:ext uri="{9D8B030D-6E8A-4147-A177-3AD203B41FA5}">
                      <a16:colId xmlns:a16="http://schemas.microsoft.com/office/drawing/2014/main" val="257563476"/>
                    </a:ext>
                  </a:extLst>
                </a:gridCol>
                <a:gridCol w="965257">
                  <a:extLst>
                    <a:ext uri="{9D8B030D-6E8A-4147-A177-3AD203B41FA5}">
                      <a16:colId xmlns:a16="http://schemas.microsoft.com/office/drawing/2014/main" val="1409653576"/>
                    </a:ext>
                  </a:extLst>
                </a:gridCol>
                <a:gridCol w="1036231">
                  <a:extLst>
                    <a:ext uri="{9D8B030D-6E8A-4147-A177-3AD203B41FA5}">
                      <a16:colId xmlns:a16="http://schemas.microsoft.com/office/drawing/2014/main" val="3043220685"/>
                    </a:ext>
                  </a:extLst>
                </a:gridCol>
                <a:gridCol w="1376909">
                  <a:extLst>
                    <a:ext uri="{9D8B030D-6E8A-4147-A177-3AD203B41FA5}">
                      <a16:colId xmlns:a16="http://schemas.microsoft.com/office/drawing/2014/main" val="698015374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Machine Type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Brand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MODEL NO.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max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min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capacity(pcs/h)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42701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Automation Die Cutting Machine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Guowang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C130Q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1285x935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550x450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797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Automation Die Cutting Machine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Guowang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R130Q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1285x935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550x450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84892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Automation Die Cutting Machine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Guowang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C106Q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1060x760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400x350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5000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7401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Automation Die Cutting Machine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Nikko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JY-109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1060x750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400x360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926069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Automation Die Cutting Machine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Promatrix 145CS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1450x1060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580x450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6000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982025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Automation Die Cutting Machine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Easymatrix 106CS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1060x750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400x360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7000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43109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Semi-Auto Die Cutting Machine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Sansin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ML-1100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1100x760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41503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Semi-Auto Die Cutting Machine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Sansin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ML-750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750x520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606097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Semi-Auto Die Cutting Machine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Sansin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ML-1500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1500x1100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800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9629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Semi-Auto Hot Stamping Machine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Sansin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ML-1100HS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1100x760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404091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98500" y="4472923"/>
            <a:ext cx="8664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000" b="1" dirty="0"/>
              <a:t>7</a:t>
            </a:r>
            <a:r>
              <a:rPr lang="en-US" sz="2000" b="1" dirty="0" smtClean="0"/>
              <a:t> AUTOMATION DIE CUTTING </a:t>
            </a:r>
            <a:r>
              <a:rPr lang="en-US" sz="2000" b="1" dirty="0" smtClean="0">
                <a:solidFill>
                  <a:srgbClr val="000000"/>
                </a:solidFill>
              </a:rPr>
              <a:t>+ 7 </a:t>
            </a:r>
            <a:r>
              <a:rPr lang="en-US" sz="2000" b="1" dirty="0" smtClean="0"/>
              <a:t>SEMI-AUTO DIE CUTTING </a:t>
            </a:r>
            <a:r>
              <a:rPr lang="en-US" sz="2000" b="1" dirty="0" smtClean="0">
                <a:solidFill>
                  <a:srgbClr val="000000"/>
                </a:solidFill>
              </a:rPr>
              <a:t>+ 2 </a:t>
            </a:r>
            <a:r>
              <a:rPr lang="en-US" sz="2000" b="1" dirty="0" smtClean="0"/>
              <a:t>HOT STAMPING</a:t>
            </a:r>
            <a:r>
              <a:rPr lang="en-US" sz="2000" b="1" dirty="0" smtClean="0">
                <a:solidFill>
                  <a:srgbClr val="000000"/>
                </a:solidFill>
              </a:rPr>
              <a:t>  </a:t>
            </a:r>
            <a:r>
              <a:rPr lang="en-US" sz="20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44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FOLDER - GLUER</a:t>
            </a:r>
            <a:endParaRPr lang="en-US" sz="2400" kern="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2"/>
          <a:stretch/>
        </p:blipFill>
        <p:spPr>
          <a:xfrm>
            <a:off x="4660900" y="1633215"/>
            <a:ext cx="5270154" cy="3090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46454" r="50000" b="353"/>
          <a:stretch/>
        </p:blipFill>
        <p:spPr>
          <a:xfrm>
            <a:off x="698500" y="1634993"/>
            <a:ext cx="3810000" cy="308918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366693"/>
              </p:ext>
            </p:extLst>
          </p:nvPr>
        </p:nvGraphicFramePr>
        <p:xfrm>
          <a:off x="686328" y="5349329"/>
          <a:ext cx="9244725" cy="619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05365">
                  <a:extLst>
                    <a:ext uri="{9D8B030D-6E8A-4147-A177-3AD203B41FA5}">
                      <a16:colId xmlns:a16="http://schemas.microsoft.com/office/drawing/2014/main" val="3968049570"/>
                    </a:ext>
                  </a:extLst>
                </a:gridCol>
                <a:gridCol w="662137">
                  <a:extLst>
                    <a:ext uri="{9D8B030D-6E8A-4147-A177-3AD203B41FA5}">
                      <a16:colId xmlns:a16="http://schemas.microsoft.com/office/drawing/2014/main" val="2170685723"/>
                    </a:ext>
                  </a:extLst>
                </a:gridCol>
                <a:gridCol w="1198323">
                  <a:extLst>
                    <a:ext uri="{9D8B030D-6E8A-4147-A177-3AD203B41FA5}">
                      <a16:colId xmlns:a16="http://schemas.microsoft.com/office/drawing/2014/main" val="1778011086"/>
                    </a:ext>
                  </a:extLst>
                </a:gridCol>
                <a:gridCol w="1353062">
                  <a:extLst>
                    <a:ext uri="{9D8B030D-6E8A-4147-A177-3AD203B41FA5}">
                      <a16:colId xmlns:a16="http://schemas.microsoft.com/office/drawing/2014/main" val="3782187736"/>
                    </a:ext>
                  </a:extLst>
                </a:gridCol>
                <a:gridCol w="978811">
                  <a:extLst>
                    <a:ext uri="{9D8B030D-6E8A-4147-A177-3AD203B41FA5}">
                      <a16:colId xmlns:a16="http://schemas.microsoft.com/office/drawing/2014/main" val="3824966762"/>
                    </a:ext>
                  </a:extLst>
                </a:gridCol>
                <a:gridCol w="1050782">
                  <a:extLst>
                    <a:ext uri="{9D8B030D-6E8A-4147-A177-3AD203B41FA5}">
                      <a16:colId xmlns:a16="http://schemas.microsoft.com/office/drawing/2014/main" val="3679746855"/>
                    </a:ext>
                  </a:extLst>
                </a:gridCol>
                <a:gridCol w="1396245">
                  <a:extLst>
                    <a:ext uri="{9D8B030D-6E8A-4147-A177-3AD203B41FA5}">
                      <a16:colId xmlns:a16="http://schemas.microsoft.com/office/drawing/2014/main" val="1085315369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Machine Type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Brand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MODEL NO.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max size mm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min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capacity(pcs/h)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22928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Auotmatic Folder Gluer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Soco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SQ1100DPC-R-E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1100x800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150x85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24000m/h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90154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Auotmatic Folder Gluer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Soco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SQ750PRC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750x500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125x85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20000m/h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4732199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22300" y="4950012"/>
            <a:ext cx="4529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000" b="1" dirty="0" smtClean="0"/>
              <a:t>SOCO SQ1100DPC-R-E + SOCO SQ750PRC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350638"/>
              </p:ext>
            </p:extLst>
          </p:nvPr>
        </p:nvGraphicFramePr>
        <p:xfrm>
          <a:off x="686328" y="6570874"/>
          <a:ext cx="9244724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05364">
                  <a:extLst>
                    <a:ext uri="{9D8B030D-6E8A-4147-A177-3AD203B41FA5}">
                      <a16:colId xmlns:a16="http://schemas.microsoft.com/office/drawing/2014/main" val="666879364"/>
                    </a:ext>
                  </a:extLst>
                </a:gridCol>
                <a:gridCol w="662137">
                  <a:extLst>
                    <a:ext uri="{9D8B030D-6E8A-4147-A177-3AD203B41FA5}">
                      <a16:colId xmlns:a16="http://schemas.microsoft.com/office/drawing/2014/main" val="1450668262"/>
                    </a:ext>
                  </a:extLst>
                </a:gridCol>
                <a:gridCol w="1198323">
                  <a:extLst>
                    <a:ext uri="{9D8B030D-6E8A-4147-A177-3AD203B41FA5}">
                      <a16:colId xmlns:a16="http://schemas.microsoft.com/office/drawing/2014/main" val="2697271518"/>
                    </a:ext>
                  </a:extLst>
                </a:gridCol>
                <a:gridCol w="1353062">
                  <a:extLst>
                    <a:ext uri="{9D8B030D-6E8A-4147-A177-3AD203B41FA5}">
                      <a16:colId xmlns:a16="http://schemas.microsoft.com/office/drawing/2014/main" val="3182797588"/>
                    </a:ext>
                  </a:extLst>
                </a:gridCol>
                <a:gridCol w="978811">
                  <a:extLst>
                    <a:ext uri="{9D8B030D-6E8A-4147-A177-3AD203B41FA5}">
                      <a16:colId xmlns:a16="http://schemas.microsoft.com/office/drawing/2014/main" val="2888254629"/>
                    </a:ext>
                  </a:extLst>
                </a:gridCol>
                <a:gridCol w="1050782">
                  <a:extLst>
                    <a:ext uri="{9D8B030D-6E8A-4147-A177-3AD203B41FA5}">
                      <a16:colId xmlns:a16="http://schemas.microsoft.com/office/drawing/2014/main" val="1168350849"/>
                    </a:ext>
                  </a:extLst>
                </a:gridCol>
                <a:gridCol w="1396245">
                  <a:extLst>
                    <a:ext uri="{9D8B030D-6E8A-4147-A177-3AD203B41FA5}">
                      <a16:colId xmlns:a16="http://schemas.microsoft.com/office/drawing/2014/main" val="3737492367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Machine Type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Brand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MODEL NO.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max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min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capacity(pcs/h)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62682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Sheet Folder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Shgengyou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KMD360T 6+6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360x750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50x100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10000m/h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6641009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22300" y="6167716"/>
            <a:ext cx="3095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000" b="1" dirty="0" smtClean="0"/>
              <a:t>SHGENGYOU KMD360T 6+6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23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AUTORIGID BOX MACHINE</a:t>
            </a:r>
            <a:endParaRPr lang="en-US" sz="2400" kern="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2300" y="5988050"/>
            <a:ext cx="4790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000" b="1" dirty="0" smtClean="0"/>
              <a:t>HM-ZD6418G/HM-ZD6418C-G </a:t>
            </a:r>
            <a:r>
              <a:rPr lang="en-US" sz="2000" dirty="0" smtClean="0"/>
              <a:t>– 2400 pcs/h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00" y="1339850"/>
            <a:ext cx="8786007" cy="43858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300" y="6388160"/>
            <a:ext cx="929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Automatic </a:t>
            </a:r>
            <a:r>
              <a:rPr lang="en-US" dirty="0"/>
              <a:t>Rigid Box Machine is suitable to make </a:t>
            </a:r>
            <a:r>
              <a:rPr lang="en-US" dirty="0" smtClean="0"/>
              <a:t>various </a:t>
            </a:r>
            <a:r>
              <a:rPr lang="en-US" dirty="0"/>
              <a:t>big </a:t>
            </a:r>
            <a:r>
              <a:rPr lang="en-US" dirty="0" smtClean="0"/>
              <a:t>size premium boxes mass </a:t>
            </a:r>
            <a:r>
              <a:rPr lang="en-US" dirty="0"/>
              <a:t>production, such as mobile phone boxes, gift boxes, cosmetic boxes, watch </a:t>
            </a:r>
            <a:r>
              <a:rPr lang="en-US" dirty="0" smtClean="0"/>
              <a:t>boxes, slanting </a:t>
            </a:r>
            <a:r>
              <a:rPr lang="en-US" dirty="0"/>
              <a:t>(option</a:t>
            </a:r>
            <a:r>
              <a:rPr lang="en-US" dirty="0" smtClean="0"/>
              <a:t>), slip </a:t>
            </a:r>
            <a:r>
              <a:rPr lang="en-US" dirty="0"/>
              <a:t>case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boxes </a:t>
            </a:r>
            <a:r>
              <a:rPr lang="en-US" dirty="0"/>
              <a:t>(option), clamshell box (option) </a:t>
            </a:r>
            <a:r>
              <a:rPr lang="en-US" dirty="0" err="1" smtClean="0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8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/>
          <p:cNvSpPr txBox="1">
            <a:spLocks/>
          </p:cNvSpPr>
          <p:nvPr/>
        </p:nvSpPr>
        <p:spPr>
          <a:xfrm>
            <a:off x="1003299" y="189741"/>
            <a:ext cx="8394427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BOX PRESSING</a:t>
            </a:r>
            <a:br>
              <a:rPr lang="en-US" sz="3200" b="1" spc="-5" dirty="0" smtClean="0">
                <a:latin typeface="Arial"/>
                <a:cs typeface="Arial"/>
              </a:rPr>
            </a:br>
            <a:r>
              <a:rPr lang="en-US" sz="3200" b="1" spc="-5" dirty="0" smtClean="0">
                <a:latin typeface="Arial"/>
                <a:cs typeface="Arial"/>
              </a:rPr>
              <a:t>CARD PAPER PASTING</a:t>
            </a:r>
            <a:endParaRPr lang="en-US" sz="2400" kern="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60499" y="5824136"/>
            <a:ext cx="3313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/>
            <a:r>
              <a:rPr lang="en-US" b="1" dirty="0"/>
              <a:t>H </a:t>
            </a:r>
            <a:r>
              <a:rPr lang="en-US" b="1" dirty="0" smtClean="0"/>
              <a:t>M-YP400/VP600B</a:t>
            </a:r>
          </a:p>
          <a:p>
            <a:pPr algn="ctr" fontAlgn="b"/>
            <a:r>
              <a:rPr lang="en-US" dirty="0"/>
              <a:t>Automatic Box Pressing Machine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17664">
            <a:off x="1007629" y="1623415"/>
            <a:ext cx="3855982" cy="4271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983" y="1840736"/>
            <a:ext cx="4095238" cy="37904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31259" y="5821415"/>
            <a:ext cx="2811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/>
            <a:r>
              <a:rPr lang="en-US" b="1" dirty="0" smtClean="0"/>
              <a:t>HM-TK430A</a:t>
            </a:r>
            <a:br>
              <a:rPr lang="en-US" b="1" dirty="0" smtClean="0"/>
            </a:br>
            <a:r>
              <a:rPr lang="en-US" dirty="0"/>
              <a:t>Card paper pasting machine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/>
          <p:cNvSpPr txBox="1">
            <a:spLocks/>
          </p:cNvSpPr>
          <p:nvPr/>
        </p:nvSpPr>
        <p:spPr>
          <a:xfrm>
            <a:off x="1003299" y="585411"/>
            <a:ext cx="839442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CARD SLITTING AND COLLATING </a:t>
            </a:r>
            <a:endParaRPr lang="en-US" sz="2400" kern="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856" y="1503607"/>
            <a:ext cx="8710444" cy="40694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1527" y="5739816"/>
            <a:ext cx="2201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000" b="1" dirty="0" smtClean="0"/>
              <a:t>PK108 - </a:t>
            </a:r>
            <a:r>
              <a:rPr lang="en-US" sz="2000" dirty="0"/>
              <a:t>2800 pcs/h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7856" y="6166994"/>
            <a:ext cx="8710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Fully-automatic </a:t>
            </a:r>
            <a:r>
              <a:rPr lang="en-US" dirty="0"/>
              <a:t>card sorting machine is mainly used for all kinds of paper cards, playing cards, educational learning cards, </a:t>
            </a:r>
            <a:r>
              <a:rPr lang="en-US" dirty="0" err="1"/>
              <a:t>etc</a:t>
            </a:r>
            <a:r>
              <a:rPr lang="en-US" dirty="0"/>
              <a:t> for slitting, collating ,die cutting, not only high efficiency, but </a:t>
            </a:r>
            <a:r>
              <a:rPr lang="en-US" dirty="0" smtClean="0"/>
              <a:t>also </a:t>
            </a:r>
            <a:r>
              <a:rPr lang="en-US" dirty="0"/>
              <a:t>high slitting precision.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00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ASSEMBLY LINES</a:t>
            </a:r>
            <a:endParaRPr lang="en-US" sz="2400" kern="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1644650"/>
            <a:ext cx="4169599" cy="2372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00" y="4108718"/>
            <a:ext cx="5562600" cy="2863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7230" y="1644649"/>
            <a:ext cx="4450896" cy="23727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18299" y="4235450"/>
            <a:ext cx="294982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UP TO 12 LINES</a:t>
            </a:r>
          </a:p>
          <a:p>
            <a:endParaRPr lang="en-US" sz="2400" b="1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1680 m2 x3 floor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Up to 1000 workers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Up to 300k pcs / h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Food Grades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Carefully trained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939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COMPLIANCE &amp; CERTIFICATE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9" name="object 6"/>
          <p:cNvSpPr txBox="1"/>
          <p:nvPr/>
        </p:nvSpPr>
        <p:spPr>
          <a:xfrm>
            <a:off x="317500" y="5761267"/>
            <a:ext cx="2866237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900" spc="-5" dirty="0">
                <a:solidFill>
                  <a:srgbClr val="FFFFFF"/>
                </a:solidFill>
                <a:latin typeface="Arial"/>
                <a:cs typeface="Arial"/>
              </a:rPr>
              <a:t>Others – in progress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669" y="1563204"/>
            <a:ext cx="1544246" cy="2291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829" y="1568450"/>
            <a:ext cx="1623027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85" y="4531364"/>
            <a:ext cx="1840217" cy="10698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85" y="5745938"/>
            <a:ext cx="2722588" cy="794683"/>
          </a:xfrm>
          <a:prstGeom prst="rect">
            <a:avLst/>
          </a:prstGeom>
        </p:spPr>
      </p:pic>
      <p:pic>
        <p:nvPicPr>
          <p:cNvPr id="1088" name="Picture 64" descr="Forest Stewardship Council (FSC) Certification - ZANA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793" y="4705530"/>
            <a:ext cx="962080" cy="72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454D1A-FC0C-4461-84B4-26A897E5217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51" y="4515940"/>
            <a:ext cx="3260909" cy="22648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7734" y="3854450"/>
            <a:ext cx="1519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-5" dirty="0">
                <a:latin typeface="Arial"/>
                <a:cs typeface="Arial"/>
              </a:rPr>
              <a:t>IETP by ICTI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57733" y="6829982"/>
            <a:ext cx="346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-5" dirty="0">
                <a:latin typeface="Arial"/>
                <a:cs typeface="Arial"/>
              </a:rPr>
              <a:t>G7 Master Facility </a:t>
            </a:r>
            <a:r>
              <a:rPr lang="en-US" b="1" spc="-5" dirty="0" err="1">
                <a:latin typeface="Arial"/>
                <a:cs typeface="Arial"/>
              </a:rPr>
              <a:t>Colorspace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81114" y="3854450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-5" dirty="0" smtClean="0">
                <a:latin typeface="Arial"/>
                <a:cs typeface="Arial"/>
              </a:rPr>
              <a:t>ISO9001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928829" y="6780743"/>
            <a:ext cx="2113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-5" dirty="0" smtClean="0">
                <a:latin typeface="Arial"/>
                <a:cs typeface="Arial"/>
              </a:rPr>
              <a:t>FSC , FAMA,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RBA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57844" y="3854450"/>
            <a:ext cx="121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-5" dirty="0" smtClean="0">
                <a:latin typeface="Arial"/>
                <a:cs typeface="Arial"/>
              </a:rPr>
              <a:t>ISO14001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6894" y="4515940"/>
            <a:ext cx="1712166" cy="2297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5092" y="1563204"/>
            <a:ext cx="3252418" cy="229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1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8100" y="29400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8500" y="61679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Color Paper Packaging (Color Box, Blister Card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kern="0" spc="-5" dirty="0" smtClean="0">
                <a:latin typeface="Arial"/>
                <a:cs typeface="Arial"/>
              </a:rPr>
              <a:t>MAIN PRODUCTS</a:t>
            </a:r>
            <a:endParaRPr lang="en-US" sz="2400" kern="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4650"/>
            <a:ext cx="10693400" cy="47848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7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-565150"/>
            <a:ext cx="10075333" cy="7556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8100" y="29400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74700" y="61950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Toy</a:t>
            </a:r>
            <a:r>
              <a:rPr lang="en-US" sz="2800" b="1" dirty="0"/>
              <a:t>, Stationary, Electronic products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kern="0" spc="-5" dirty="0" smtClean="0">
                <a:latin typeface="Arial"/>
                <a:cs typeface="Arial"/>
              </a:rPr>
              <a:t>MAIN PRODUCTS</a:t>
            </a:r>
            <a:endParaRPr lang="en-US" sz="2400" kern="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8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262449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8" name="Picture 1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308" y="5628893"/>
            <a:ext cx="6974020" cy="210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object 3"/>
          <p:cNvSpPr txBox="1">
            <a:spLocks/>
          </p:cNvSpPr>
          <p:nvPr/>
        </p:nvSpPr>
        <p:spPr>
          <a:xfrm>
            <a:off x="1031629" y="674636"/>
            <a:ext cx="727803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kern="0" spc="-5" dirty="0">
                <a:latin typeface="Arial"/>
                <a:cs typeface="Arial"/>
              </a:rPr>
              <a:t>Production plants of Hung </a:t>
            </a:r>
            <a:r>
              <a:rPr lang="en-US" sz="3200" b="1" kern="0" spc="-5" dirty="0" err="1">
                <a:latin typeface="Arial"/>
                <a:cs typeface="Arial"/>
              </a:rPr>
              <a:t>Hing</a:t>
            </a:r>
            <a:r>
              <a:rPr lang="en-US" sz="2400" kern="0" spc="-5" dirty="0">
                <a:latin typeface="Arial"/>
                <a:cs typeface="Arial"/>
              </a:rPr>
              <a:t/>
            </a:r>
            <a:br>
              <a:rPr lang="en-US" sz="2400" kern="0" spc="-5" dirty="0">
                <a:latin typeface="Arial"/>
                <a:cs typeface="Arial"/>
              </a:rPr>
            </a:br>
            <a:endParaRPr lang="en-US" sz="2400" kern="0" dirty="0">
              <a:latin typeface="Arial"/>
              <a:cs typeface="Arial"/>
            </a:endParaRPr>
          </a:p>
        </p:txBody>
      </p:sp>
      <p:pic>
        <p:nvPicPr>
          <p:cNvPr id="9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5728" y="5513447"/>
            <a:ext cx="1628496" cy="78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TextBox 20"/>
          <p:cNvSpPr txBox="1">
            <a:spLocks noChangeArrowheads="1"/>
          </p:cNvSpPr>
          <p:nvPr/>
        </p:nvSpPr>
        <p:spPr bwMode="auto">
          <a:xfrm>
            <a:off x="6309866" y="1232946"/>
            <a:ext cx="899605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43" b="1" dirty="0" err="1"/>
              <a:t>Heshan</a:t>
            </a:r>
            <a:endParaRPr lang="en-US" altLang="en-US" sz="1543" b="1" dirty="0"/>
          </a:p>
        </p:txBody>
      </p:sp>
      <p:sp>
        <p:nvSpPr>
          <p:cNvPr id="99" name="TextBox 22"/>
          <p:cNvSpPr txBox="1">
            <a:spLocks noChangeArrowheads="1"/>
          </p:cNvSpPr>
          <p:nvPr/>
        </p:nvSpPr>
        <p:spPr bwMode="auto">
          <a:xfrm>
            <a:off x="5123799" y="1241692"/>
            <a:ext cx="653961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43" b="1" dirty="0"/>
              <a:t>Wuxi</a:t>
            </a:r>
          </a:p>
        </p:txBody>
      </p:sp>
      <p:sp>
        <p:nvSpPr>
          <p:cNvPr id="100" name="TextBox 23"/>
          <p:cNvSpPr txBox="1">
            <a:spLocks noChangeArrowheads="1"/>
          </p:cNvSpPr>
          <p:nvPr/>
        </p:nvSpPr>
        <p:spPr bwMode="auto">
          <a:xfrm>
            <a:off x="2134269" y="1224200"/>
            <a:ext cx="1117614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43" b="1" dirty="0" smtClean="0"/>
              <a:t>Shenzhen</a:t>
            </a:r>
            <a:endParaRPr lang="en-US" altLang="en-US" sz="1543" b="1" dirty="0"/>
          </a:p>
        </p:txBody>
      </p:sp>
      <p:sp>
        <p:nvSpPr>
          <p:cNvPr id="101" name="TextBox 24"/>
          <p:cNvSpPr txBox="1">
            <a:spLocks noChangeArrowheads="1"/>
          </p:cNvSpPr>
          <p:nvPr/>
        </p:nvSpPr>
        <p:spPr bwMode="auto">
          <a:xfrm>
            <a:off x="492868" y="1232761"/>
            <a:ext cx="1245854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43" b="1" dirty="0"/>
              <a:t>Hong Kong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119088" y="1562587"/>
            <a:ext cx="1332619" cy="2276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37" indent="-79337">
              <a:buFont typeface="Arial" charset="0"/>
              <a:buChar char="•"/>
              <a:defRPr/>
            </a:pPr>
            <a:r>
              <a:rPr lang="en-US" sz="880" dirty="0">
                <a:latin typeface="Arial" panose="020B0604020202020204" pitchFamily="34" charset="0"/>
                <a:cs typeface="Arial" panose="020B0604020202020204" pitchFamily="34" charset="0"/>
              </a:rPr>
              <a:t>Established in 2007 </a:t>
            </a:r>
          </a:p>
          <a:p>
            <a:pPr>
              <a:defRPr/>
            </a:pPr>
            <a:r>
              <a:rPr lang="en-US" sz="880" dirty="0">
                <a:latin typeface="Arial" panose="020B0604020202020204" pitchFamily="34" charset="0"/>
                <a:cs typeface="Arial" panose="020B0604020202020204" pitchFamily="34" charset="0"/>
              </a:rPr>
              <a:t>  for printing children’s </a:t>
            </a:r>
          </a:p>
          <a:p>
            <a:pPr>
              <a:defRPr/>
            </a:pPr>
            <a:r>
              <a:rPr lang="en-US" sz="880" dirty="0">
                <a:latin typeface="Arial" panose="020B0604020202020204" pitchFamily="34" charset="0"/>
                <a:cs typeface="Arial" panose="020B0604020202020204" pitchFamily="34" charset="0"/>
              </a:rPr>
              <a:t>  and conventional </a:t>
            </a:r>
          </a:p>
          <a:p>
            <a:pPr>
              <a:defRPr/>
            </a:pPr>
            <a:r>
              <a:rPr lang="en-US" sz="880" dirty="0">
                <a:latin typeface="Arial" panose="020B0604020202020204" pitchFamily="34" charset="0"/>
                <a:cs typeface="Arial" panose="020B0604020202020204" pitchFamily="34" charset="0"/>
              </a:rPr>
              <a:t>  books.</a:t>
            </a:r>
          </a:p>
          <a:p>
            <a:pPr>
              <a:defRPr/>
            </a:pPr>
            <a:r>
              <a:rPr lang="en-US" sz="88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9337" indent="-79337">
              <a:buFont typeface="Arial" charset="0"/>
              <a:buChar char="•"/>
              <a:defRPr/>
            </a:pPr>
            <a:r>
              <a:rPr lang="en-US" sz="880" dirty="0">
                <a:latin typeface="Arial" panose="020B0604020202020204" pitchFamily="34" charset="0"/>
                <a:cs typeface="Arial" panose="020B0604020202020204" pitchFamily="34" charset="0"/>
              </a:rPr>
              <a:t>Awarded ISO9001; </a:t>
            </a:r>
          </a:p>
          <a:p>
            <a:pPr>
              <a:defRPr/>
            </a:pPr>
            <a:r>
              <a:rPr lang="en-US" sz="880" dirty="0">
                <a:latin typeface="Arial" panose="020B0604020202020204" pitchFamily="34" charset="0"/>
                <a:cs typeface="Arial" panose="020B0604020202020204" pitchFamily="34" charset="0"/>
              </a:rPr>
              <a:t>  ISO 14001; </a:t>
            </a:r>
          </a:p>
          <a:p>
            <a:pPr>
              <a:defRPr/>
            </a:pPr>
            <a:r>
              <a:rPr lang="en-US" sz="880" dirty="0">
                <a:latin typeface="Arial" panose="020B0604020202020204" pitchFamily="34" charset="0"/>
                <a:cs typeface="Arial" panose="020B0604020202020204" pitchFamily="34" charset="0"/>
              </a:rPr>
              <a:t>  ICTI-COBP &amp; </a:t>
            </a:r>
          </a:p>
          <a:p>
            <a:pPr>
              <a:defRPr/>
            </a:pPr>
            <a:r>
              <a:rPr lang="en-US" sz="880" dirty="0">
                <a:latin typeface="Arial" panose="020B0604020202020204" pitchFamily="34" charset="0"/>
                <a:cs typeface="Arial" panose="020B0604020202020204" pitchFamily="34" charset="0"/>
              </a:rPr>
              <a:t>  BRC/IOP </a:t>
            </a:r>
            <a:r>
              <a:rPr lang="en-US" sz="880" dirty="0" err="1">
                <a:latin typeface="Arial" panose="020B0604020202020204" pitchFamily="34" charset="0"/>
                <a:cs typeface="Arial" panose="020B0604020202020204" pitchFamily="34" charset="0"/>
              </a:rPr>
              <a:t>certificatios</a:t>
            </a:r>
            <a:r>
              <a:rPr lang="en-US" sz="880" dirty="0">
                <a:latin typeface="Arial" panose="020B0604020202020204" pitchFamily="34" charset="0"/>
                <a:cs typeface="Arial" panose="020B0604020202020204" pitchFamily="34" charset="0"/>
              </a:rPr>
              <a:t>;    </a:t>
            </a:r>
          </a:p>
          <a:p>
            <a:pPr>
              <a:defRPr/>
            </a:pPr>
            <a:r>
              <a:rPr lang="en-US" sz="880" dirty="0">
                <a:latin typeface="Arial" panose="020B0604020202020204" pitchFamily="34" charset="0"/>
                <a:cs typeface="Arial" panose="020B0604020202020204" pitchFamily="34" charset="0"/>
              </a:rPr>
              <a:t>  M&amp;S Eco-factory.</a:t>
            </a:r>
          </a:p>
          <a:p>
            <a:pPr>
              <a:defRPr/>
            </a:pPr>
            <a:r>
              <a:rPr lang="en-US" sz="88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9337" indent="-79337">
              <a:buFont typeface="Arial" charset="0"/>
              <a:buChar char="•"/>
              <a:defRPr/>
            </a:pPr>
            <a:r>
              <a:rPr lang="en-US" sz="880" dirty="0">
                <a:latin typeface="Arial" panose="020B0604020202020204" pitchFamily="34" charset="0"/>
                <a:cs typeface="Arial" panose="020B0604020202020204" pitchFamily="34" charset="0"/>
              </a:rPr>
              <a:t>2200-3000 full time workers of which </a:t>
            </a:r>
          </a:p>
          <a:p>
            <a:pPr>
              <a:defRPr/>
            </a:pPr>
            <a:r>
              <a:rPr lang="en-US" sz="880" dirty="0">
                <a:latin typeface="Arial" panose="020B0604020202020204" pitchFamily="34" charset="0"/>
                <a:cs typeface="Arial" panose="020B0604020202020204" pitchFamily="34" charset="0"/>
              </a:rPr>
              <a:t>  1400- 2000 hand </a:t>
            </a:r>
          </a:p>
          <a:p>
            <a:pPr>
              <a:defRPr/>
            </a:pPr>
            <a:r>
              <a:rPr lang="en-US" sz="880" dirty="0">
                <a:latin typeface="Arial" panose="020B0604020202020204" pitchFamily="34" charset="0"/>
                <a:cs typeface="Arial" panose="020B0604020202020204" pitchFamily="34" charset="0"/>
              </a:rPr>
              <a:t>  assembly related.</a:t>
            </a:r>
          </a:p>
          <a:p>
            <a:pPr marL="188921" indent="-188921">
              <a:buFont typeface="Arial" charset="0"/>
              <a:buChar char="•"/>
              <a:defRPr/>
            </a:pPr>
            <a:endParaRPr lang="en-US" sz="992" dirty="0"/>
          </a:p>
        </p:txBody>
      </p:sp>
      <p:sp>
        <p:nvSpPr>
          <p:cNvPr id="103" name="TextBox 102"/>
          <p:cNvSpPr txBox="1"/>
          <p:nvPr/>
        </p:nvSpPr>
        <p:spPr>
          <a:xfrm>
            <a:off x="4751977" y="1540575"/>
            <a:ext cx="1418593" cy="1992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37" indent="-79337">
              <a:buFont typeface="Arial" charset="0"/>
              <a:buChar char="•"/>
              <a:defRPr/>
            </a:pPr>
            <a:r>
              <a:rPr lang="en-US" sz="882" dirty="0">
                <a:latin typeface="Arial" panose="020B0604020202020204" pitchFamily="34" charset="0"/>
                <a:cs typeface="Arial" panose="020B0604020202020204" pitchFamily="34" charset="0"/>
              </a:rPr>
              <a:t>Printing and </a:t>
            </a:r>
          </a:p>
          <a:p>
            <a:pPr>
              <a:defRPr/>
            </a:pPr>
            <a:r>
              <a:rPr lang="en-US" sz="882" dirty="0">
                <a:latin typeface="Arial" panose="020B0604020202020204" pitchFamily="34" charset="0"/>
                <a:cs typeface="Arial" panose="020B0604020202020204" pitchFamily="34" charset="0"/>
              </a:rPr>
              <a:t>  manufacturing of </a:t>
            </a:r>
          </a:p>
          <a:p>
            <a:pPr>
              <a:defRPr/>
            </a:pPr>
            <a:r>
              <a:rPr lang="en-US" sz="882" dirty="0">
                <a:latin typeface="Arial" panose="020B0604020202020204" pitchFamily="34" charset="0"/>
                <a:cs typeface="Arial" panose="020B0604020202020204" pitchFamily="34" charset="0"/>
              </a:rPr>
              <a:t>  folding cartons, </a:t>
            </a:r>
          </a:p>
          <a:p>
            <a:pPr>
              <a:defRPr/>
            </a:pPr>
            <a:r>
              <a:rPr lang="en-US" sz="882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82" dirty="0" err="1">
                <a:latin typeface="Arial" panose="020B0604020202020204" pitchFamily="34" charset="0"/>
                <a:cs typeface="Arial" panose="020B0604020202020204" pitchFamily="34" charset="0"/>
              </a:rPr>
              <a:t>litholam</a:t>
            </a:r>
            <a:r>
              <a:rPr lang="en-US" sz="882" dirty="0">
                <a:latin typeface="Arial" panose="020B0604020202020204" pitchFamily="34" charset="0"/>
                <a:cs typeface="Arial" panose="020B0604020202020204" pitchFamily="34" charset="0"/>
              </a:rPr>
              <a:t> and corrugated </a:t>
            </a:r>
          </a:p>
          <a:p>
            <a:pPr>
              <a:defRPr/>
            </a:pPr>
            <a:r>
              <a:rPr lang="en-US" sz="882" dirty="0">
                <a:latin typeface="Arial" panose="020B0604020202020204" pitchFamily="34" charset="0"/>
                <a:cs typeface="Arial" panose="020B0604020202020204" pitchFamily="34" charset="0"/>
              </a:rPr>
              <a:t>  containers.</a:t>
            </a:r>
          </a:p>
          <a:p>
            <a:pPr>
              <a:defRPr/>
            </a:pPr>
            <a:r>
              <a:rPr lang="en-US" sz="882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9337" indent="-79337">
              <a:buFont typeface="Arial" charset="0"/>
              <a:buChar char="•"/>
              <a:defRPr/>
            </a:pPr>
            <a:r>
              <a:rPr lang="en-US" sz="882" dirty="0">
                <a:latin typeface="Arial" panose="020B0604020202020204" pitchFamily="34" charset="0"/>
                <a:cs typeface="Arial" panose="020B0604020202020204" pitchFamily="34" charset="0"/>
              </a:rPr>
              <a:t>Awarded ISO9001;  </a:t>
            </a:r>
          </a:p>
          <a:p>
            <a:pPr>
              <a:defRPr/>
            </a:pPr>
            <a:r>
              <a:rPr lang="en-US" sz="882" dirty="0">
                <a:latin typeface="Arial" panose="020B0604020202020204" pitchFamily="34" charset="0"/>
                <a:cs typeface="Arial" panose="020B0604020202020204" pitchFamily="34" charset="0"/>
              </a:rPr>
              <a:t>  ISO 14001 &amp; BRC/IOP</a:t>
            </a:r>
          </a:p>
          <a:p>
            <a:pPr>
              <a:defRPr/>
            </a:pPr>
            <a:r>
              <a:rPr lang="en-US" sz="882" dirty="0">
                <a:latin typeface="Arial" panose="020B0604020202020204" pitchFamily="34" charset="0"/>
                <a:cs typeface="Arial" panose="020B0604020202020204" pitchFamily="34" charset="0"/>
              </a:rPr>
              <a:t>  certifications.</a:t>
            </a:r>
          </a:p>
          <a:p>
            <a:pPr>
              <a:defRPr/>
            </a:pPr>
            <a:r>
              <a:rPr lang="en-US" sz="882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9337" indent="-79337">
              <a:buFont typeface="Arial" charset="0"/>
              <a:buChar char="•"/>
              <a:defRPr/>
            </a:pPr>
            <a:r>
              <a:rPr lang="en-US" sz="882" dirty="0">
                <a:latin typeface="Arial" panose="020B0604020202020204" pitchFamily="34" charset="0"/>
                <a:cs typeface="Arial" panose="020B0604020202020204" pitchFamily="34" charset="0"/>
              </a:rPr>
              <a:t>500-800 full time </a:t>
            </a:r>
          </a:p>
          <a:p>
            <a:pPr>
              <a:defRPr/>
            </a:pPr>
            <a:r>
              <a:rPr lang="en-US" sz="882" dirty="0">
                <a:latin typeface="Arial" panose="020B0604020202020204" pitchFamily="34" charset="0"/>
                <a:cs typeface="Arial" panose="020B0604020202020204" pitchFamily="34" charset="0"/>
              </a:rPr>
              <a:t>  workers of which </a:t>
            </a:r>
          </a:p>
          <a:p>
            <a:pPr>
              <a:defRPr/>
            </a:pPr>
            <a:r>
              <a:rPr lang="en-US" sz="882" dirty="0">
                <a:latin typeface="Arial" panose="020B0604020202020204" pitchFamily="34" charset="0"/>
                <a:cs typeface="Arial" panose="020B0604020202020204" pitchFamily="34" charset="0"/>
              </a:rPr>
              <a:t>  200-450 hand </a:t>
            </a:r>
          </a:p>
          <a:p>
            <a:pPr>
              <a:defRPr/>
            </a:pPr>
            <a:r>
              <a:rPr lang="en-US" sz="882" dirty="0">
                <a:latin typeface="Arial" panose="020B0604020202020204" pitchFamily="34" charset="0"/>
                <a:cs typeface="Arial" panose="020B0604020202020204" pitchFamily="34" charset="0"/>
              </a:rPr>
              <a:t>  assembly related.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921787" y="1568791"/>
            <a:ext cx="1584766" cy="1992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438" indent="-71438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882" dirty="0">
                <a:latin typeface="Arial" charset="0"/>
              </a:rPr>
              <a:t>Printing and </a:t>
            </a:r>
          </a:p>
          <a:p>
            <a:pPr>
              <a:spcBef>
                <a:spcPct val="0"/>
              </a:spcBef>
              <a:defRPr/>
            </a:pPr>
            <a:r>
              <a:rPr lang="en-US" sz="882" dirty="0">
                <a:latin typeface="Arial" charset="0"/>
              </a:rPr>
              <a:t>manufacturing of folding </a:t>
            </a:r>
          </a:p>
          <a:p>
            <a:pPr>
              <a:spcBef>
                <a:spcPct val="0"/>
              </a:spcBef>
              <a:defRPr/>
            </a:pPr>
            <a:r>
              <a:rPr lang="en-US" sz="882" dirty="0">
                <a:latin typeface="Arial" charset="0"/>
              </a:rPr>
              <a:t>cartons, children’s book, </a:t>
            </a:r>
          </a:p>
          <a:p>
            <a:pPr>
              <a:spcBef>
                <a:spcPct val="0"/>
              </a:spcBef>
              <a:defRPr/>
            </a:pPr>
            <a:r>
              <a:rPr lang="en-US" sz="882" dirty="0">
                <a:latin typeface="Arial" charset="0"/>
              </a:rPr>
              <a:t>conventional books, </a:t>
            </a:r>
          </a:p>
          <a:p>
            <a:pPr>
              <a:spcBef>
                <a:spcPct val="0"/>
              </a:spcBef>
              <a:defRPr/>
            </a:pPr>
            <a:r>
              <a:rPr lang="en-US" sz="882" dirty="0" err="1">
                <a:latin typeface="Arial" charset="0"/>
              </a:rPr>
              <a:t>litholam</a:t>
            </a:r>
            <a:r>
              <a:rPr lang="en-US" sz="882" dirty="0">
                <a:latin typeface="Arial" charset="0"/>
              </a:rPr>
              <a:t> and corrugated </a:t>
            </a:r>
          </a:p>
          <a:p>
            <a:pPr>
              <a:spcBef>
                <a:spcPct val="0"/>
              </a:spcBef>
              <a:defRPr/>
            </a:pPr>
            <a:r>
              <a:rPr lang="en-US" sz="882" dirty="0">
                <a:latin typeface="Arial" charset="0"/>
              </a:rPr>
              <a:t>containers. </a:t>
            </a:r>
          </a:p>
          <a:p>
            <a:pPr>
              <a:spcBef>
                <a:spcPct val="0"/>
              </a:spcBef>
              <a:defRPr/>
            </a:pPr>
            <a:r>
              <a:rPr lang="en-US" sz="882" dirty="0">
                <a:latin typeface="Arial" charset="0"/>
              </a:rPr>
              <a:t>	</a:t>
            </a:r>
          </a:p>
          <a:p>
            <a:pPr marL="71438" indent="-71438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882" dirty="0">
                <a:latin typeface="Arial" charset="0"/>
              </a:rPr>
              <a:t>Awarded ISO9001; </a:t>
            </a:r>
          </a:p>
          <a:p>
            <a:pPr>
              <a:spcBef>
                <a:spcPct val="0"/>
              </a:spcBef>
              <a:defRPr/>
            </a:pPr>
            <a:r>
              <a:rPr lang="en-US" sz="882" dirty="0">
                <a:latin typeface="Arial" charset="0"/>
              </a:rPr>
              <a:t>ISO14001 and ICTI-COBP certifications.</a:t>
            </a:r>
          </a:p>
          <a:p>
            <a:pPr>
              <a:spcBef>
                <a:spcPct val="0"/>
              </a:spcBef>
              <a:defRPr/>
            </a:pPr>
            <a:r>
              <a:rPr lang="en-US" sz="882" dirty="0">
                <a:latin typeface="Arial" charset="0"/>
              </a:rPr>
              <a:t>	</a:t>
            </a:r>
          </a:p>
          <a:p>
            <a:pPr marL="71438" indent="-71438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882" dirty="0">
                <a:latin typeface="Arial" charset="0"/>
              </a:rPr>
              <a:t>2800-5000 full time </a:t>
            </a:r>
          </a:p>
          <a:p>
            <a:pPr>
              <a:spcBef>
                <a:spcPct val="0"/>
              </a:spcBef>
              <a:defRPr/>
            </a:pPr>
            <a:r>
              <a:rPr lang="en-US" sz="882" dirty="0">
                <a:latin typeface="Arial" charset="0"/>
              </a:rPr>
              <a:t>workers of which 1400-3400 hand assembled related.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93700" y="1573304"/>
            <a:ext cx="1573623" cy="1585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438" indent="-71438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882" dirty="0">
                <a:latin typeface="Arial" charset="0"/>
              </a:rPr>
              <a:t>Relocated to Tai Po </a:t>
            </a:r>
          </a:p>
          <a:p>
            <a:pPr>
              <a:spcBef>
                <a:spcPct val="0"/>
              </a:spcBef>
              <a:defRPr/>
            </a:pPr>
            <a:r>
              <a:rPr lang="en-US" sz="882" dirty="0">
                <a:latin typeface="Arial" charset="0"/>
              </a:rPr>
              <a:t>  Industrial Estate in </a:t>
            </a:r>
          </a:p>
          <a:p>
            <a:pPr>
              <a:spcBef>
                <a:spcPct val="0"/>
              </a:spcBef>
              <a:defRPr/>
            </a:pPr>
            <a:r>
              <a:rPr lang="en-US" sz="882" dirty="0">
                <a:latin typeface="Arial" charset="0"/>
              </a:rPr>
              <a:t>  1989.</a:t>
            </a:r>
          </a:p>
          <a:p>
            <a:pPr marL="71438" indent="-71438">
              <a:spcBef>
                <a:spcPct val="0"/>
              </a:spcBef>
              <a:buFont typeface="Arial" charset="0"/>
              <a:buChar char="•"/>
              <a:defRPr/>
            </a:pPr>
            <a:endParaRPr lang="en-US" sz="882" dirty="0">
              <a:latin typeface="Arial" charset="0"/>
            </a:endParaRPr>
          </a:p>
          <a:p>
            <a:pPr marL="71438" indent="-71438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882" dirty="0">
                <a:latin typeface="Arial" charset="0"/>
              </a:rPr>
              <a:t>Corporate headquarters</a:t>
            </a:r>
          </a:p>
          <a:p>
            <a:pPr>
              <a:spcBef>
                <a:spcPct val="0"/>
              </a:spcBef>
              <a:defRPr/>
            </a:pPr>
            <a:r>
              <a:rPr lang="en-US" sz="882" dirty="0">
                <a:latin typeface="Arial" charset="0"/>
              </a:rPr>
              <a:t>	</a:t>
            </a:r>
          </a:p>
          <a:p>
            <a:pPr marL="71438" indent="-71438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882" dirty="0">
                <a:latin typeface="Arial" charset="0"/>
              </a:rPr>
              <a:t>2 production lines for </a:t>
            </a:r>
          </a:p>
          <a:p>
            <a:pPr>
              <a:spcBef>
                <a:spcPct val="0"/>
              </a:spcBef>
              <a:defRPr/>
            </a:pPr>
            <a:r>
              <a:rPr lang="en-US" sz="882" dirty="0">
                <a:latin typeface="Arial" charset="0"/>
              </a:rPr>
              <a:t>  conventional books.</a:t>
            </a:r>
          </a:p>
          <a:p>
            <a:pPr>
              <a:spcBef>
                <a:spcPct val="0"/>
              </a:spcBef>
              <a:defRPr/>
            </a:pPr>
            <a:r>
              <a:rPr lang="en-US" sz="882" dirty="0">
                <a:latin typeface="Arial" charset="0"/>
              </a:rPr>
              <a:t>	</a:t>
            </a:r>
          </a:p>
          <a:p>
            <a:pPr marL="71438" indent="-71438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882" dirty="0">
                <a:latin typeface="Arial" charset="0"/>
              </a:rPr>
              <a:t>300 full time staff/ workers</a:t>
            </a:r>
            <a:r>
              <a:rPr lang="en-US" sz="882" dirty="0"/>
              <a:t>.</a:t>
            </a:r>
          </a:p>
        </p:txBody>
      </p:sp>
      <p:pic>
        <p:nvPicPr>
          <p:cNvPr id="10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9640" y="5508200"/>
            <a:ext cx="1590013" cy="77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7" name="Straight Connector 106"/>
          <p:cNvCxnSpPr>
            <a:endCxn id="106" idx="3"/>
          </p:cNvCxnSpPr>
          <p:nvPr/>
        </p:nvCxnSpPr>
        <p:spPr>
          <a:xfrm flipH="1" flipV="1">
            <a:off x="3289653" y="5894770"/>
            <a:ext cx="1990578" cy="1136973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 flipV="1">
            <a:off x="4353161" y="5418990"/>
            <a:ext cx="815122" cy="1478066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2008" y="4379972"/>
            <a:ext cx="1579519" cy="76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471" y="6368801"/>
            <a:ext cx="1607506" cy="78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7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7699" y="4637103"/>
            <a:ext cx="1602258" cy="77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" name="TextBox 69"/>
          <p:cNvSpPr txBox="1">
            <a:spLocks noChangeArrowheads="1"/>
          </p:cNvSpPr>
          <p:nvPr/>
        </p:nvSpPr>
        <p:spPr bwMode="auto">
          <a:xfrm>
            <a:off x="3517048" y="1222451"/>
            <a:ext cx="1247457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43" b="1" dirty="0"/>
              <a:t>Zhongshan</a:t>
            </a:r>
          </a:p>
        </p:txBody>
      </p:sp>
      <p:sp>
        <p:nvSpPr>
          <p:cNvPr id="132" name="TextBox 70"/>
          <p:cNvSpPr txBox="1">
            <a:spLocks noChangeArrowheads="1"/>
          </p:cNvSpPr>
          <p:nvPr/>
        </p:nvSpPr>
        <p:spPr bwMode="auto">
          <a:xfrm>
            <a:off x="3468071" y="1556546"/>
            <a:ext cx="1308110" cy="172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438" indent="-71438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882" dirty="0"/>
              <a:t>Printing and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/>
              <a:t>manufacturing of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/>
              <a:t>folding cartons,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 err="1"/>
              <a:t>litholam</a:t>
            </a:r>
            <a:r>
              <a:rPr lang="en-US" altLang="en-US" sz="882" dirty="0"/>
              <a:t> and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/>
              <a:t>corrugated containers.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882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882" dirty="0"/>
              <a:t>Awarded ISO9001;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/>
              <a:t>ISO 14001 &amp;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/>
              <a:t>BRC/IOP certifications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882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882" dirty="0"/>
              <a:t>890 full time workers.</a:t>
            </a:r>
          </a:p>
        </p:txBody>
      </p:sp>
      <p:pic>
        <p:nvPicPr>
          <p:cNvPr id="133" name="Picture 7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6086" y="4637103"/>
            <a:ext cx="1590013" cy="77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TextBox 64"/>
          <p:cNvSpPr txBox="1">
            <a:spLocks noChangeArrowheads="1"/>
          </p:cNvSpPr>
          <p:nvPr/>
        </p:nvSpPr>
        <p:spPr bwMode="auto">
          <a:xfrm>
            <a:off x="7602804" y="1232946"/>
            <a:ext cx="907621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43" b="1" dirty="0" err="1"/>
              <a:t>Shunde</a:t>
            </a:r>
            <a:endParaRPr lang="en-US" altLang="en-US" sz="1543" b="1" dirty="0"/>
          </a:p>
        </p:txBody>
      </p:sp>
      <p:sp>
        <p:nvSpPr>
          <p:cNvPr id="145" name="TextBox 66"/>
          <p:cNvSpPr txBox="1">
            <a:spLocks noChangeArrowheads="1"/>
          </p:cNvSpPr>
          <p:nvPr/>
        </p:nvSpPr>
        <p:spPr bwMode="auto">
          <a:xfrm>
            <a:off x="8907425" y="1232946"/>
            <a:ext cx="950517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43" b="1" dirty="0"/>
              <a:t>Vietnam</a:t>
            </a:r>
          </a:p>
        </p:txBody>
      </p:sp>
      <p:sp>
        <p:nvSpPr>
          <p:cNvPr id="146" name="TextBox 68"/>
          <p:cNvSpPr txBox="1">
            <a:spLocks noChangeArrowheads="1"/>
          </p:cNvSpPr>
          <p:nvPr/>
        </p:nvSpPr>
        <p:spPr bwMode="auto">
          <a:xfrm>
            <a:off x="7400225" y="1533780"/>
            <a:ext cx="1330799" cy="212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438" indent="-71438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882" dirty="0"/>
              <a:t>Printing and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/>
              <a:t>  manufacturing of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/>
              <a:t>  folding cartons,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/>
              <a:t>  </a:t>
            </a:r>
            <a:r>
              <a:rPr lang="en-US" altLang="en-US" sz="882" dirty="0" err="1"/>
              <a:t>litholam</a:t>
            </a:r>
            <a:r>
              <a:rPr lang="en-US" altLang="en-US" sz="882" dirty="0"/>
              <a:t>, corrugated             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/>
              <a:t>  containers and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/>
              <a:t>  corrugated board.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882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882" dirty="0"/>
              <a:t>A strong market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/>
              <a:t>  position in the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/>
              <a:t>  production of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/>
              <a:t>  corrugated and cases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882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882" dirty="0" err="1"/>
              <a:t>Mult</a:t>
            </a:r>
            <a:r>
              <a:rPr lang="en-US" altLang="en-US" sz="882" dirty="0"/>
              <a:t>-location network strategy to achieve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/>
              <a:t>  growth.</a:t>
            </a:r>
          </a:p>
        </p:txBody>
      </p:sp>
      <p:pic>
        <p:nvPicPr>
          <p:cNvPr id="147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0194" y="6377547"/>
            <a:ext cx="1572522" cy="76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TextBox 86"/>
          <p:cNvSpPr txBox="1">
            <a:spLocks noChangeArrowheads="1"/>
          </p:cNvSpPr>
          <p:nvPr/>
        </p:nvSpPr>
        <p:spPr bwMode="auto">
          <a:xfrm>
            <a:off x="8698148" y="1572290"/>
            <a:ext cx="1677752" cy="185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438" indent="-71438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882" dirty="0"/>
              <a:t>Established in 2019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882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882" dirty="0"/>
              <a:t>Printing and manufacturing of stationary and packaging.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882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882" dirty="0"/>
              <a:t>Land area 35,000sq. </a:t>
            </a:r>
            <a:r>
              <a:rPr lang="en-US" altLang="en-US" sz="882" dirty="0" smtClean="0"/>
              <a:t>Meter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/>
              <a:t> </a:t>
            </a:r>
            <a:r>
              <a:rPr lang="en-US" altLang="en-US" sz="882" dirty="0" smtClean="0"/>
              <a:t>(</a:t>
            </a:r>
            <a:r>
              <a:rPr lang="en-US" altLang="en-US" sz="882" dirty="0"/>
              <a:t>Factory + office 15,200sq.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882" dirty="0"/>
              <a:t>  </a:t>
            </a:r>
            <a:r>
              <a:rPr lang="en-US" altLang="en-US" sz="882" dirty="0" smtClean="0"/>
              <a:t>Meter)</a:t>
            </a:r>
            <a:endParaRPr lang="en-US" altLang="en-US" sz="882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882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882" dirty="0" smtClean="0"/>
              <a:t>Mainly producing color packaging &amp; paper toy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882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882" dirty="0"/>
          </a:p>
        </p:txBody>
      </p:sp>
      <p:cxnSp>
        <p:nvCxnSpPr>
          <p:cNvPr id="152" name="Straight Connector 151"/>
          <p:cNvCxnSpPr/>
          <p:nvPr/>
        </p:nvCxnSpPr>
        <p:spPr>
          <a:xfrm flipH="1" flipV="1">
            <a:off x="2024989" y="6757121"/>
            <a:ext cx="3125802" cy="542249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H="1" flipV="1">
            <a:off x="5873206" y="5202091"/>
            <a:ext cx="447793" cy="808126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endCxn id="123" idx="2"/>
          </p:cNvCxnSpPr>
          <p:nvPr/>
        </p:nvCxnSpPr>
        <p:spPr>
          <a:xfrm flipV="1">
            <a:off x="5670300" y="5413744"/>
            <a:ext cx="1558528" cy="1701961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 flipV="1">
            <a:off x="5070328" y="7094714"/>
            <a:ext cx="601721" cy="20990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H="1">
            <a:off x="5133299" y="7224154"/>
            <a:ext cx="363831" cy="78714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V="1">
            <a:off x="5721027" y="6300582"/>
            <a:ext cx="1771930" cy="871097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H="1" flipV="1">
            <a:off x="5030098" y="7171679"/>
            <a:ext cx="675187" cy="3498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V="1">
            <a:off x="4549070" y="6926792"/>
            <a:ext cx="4059870" cy="542249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 flipV="1">
            <a:off x="3984082" y="7264386"/>
            <a:ext cx="577233" cy="188913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Picture 1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3507" y="5928005"/>
            <a:ext cx="125942" cy="19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1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058" y="6725636"/>
            <a:ext cx="125942" cy="19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Picture 1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3761" y="6848079"/>
            <a:ext cx="125942" cy="19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" name="Picture 1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8347" y="6953030"/>
            <a:ext cx="125942" cy="19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" name="Picture 1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0393" y="7028245"/>
            <a:ext cx="125942" cy="19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Picture 1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169" y="7085969"/>
            <a:ext cx="125942" cy="19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" name="Picture 1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0120" y="7120952"/>
            <a:ext cx="125942" cy="19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18">
            <a:extLst>
              <a:ext uri="{FF2B5EF4-FFF2-40B4-BE49-F238E27FC236}">
                <a16:creationId xmlns:a16="http://schemas.microsoft.com/office/drawing/2014/main" id="{BAEEBBAE-14DF-9D41-BAA8-866297BFB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81" y="5643816"/>
            <a:ext cx="813043" cy="43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04" dirty="0"/>
              <a:t>1950</a:t>
            </a:r>
          </a:p>
        </p:txBody>
      </p:sp>
      <p:sp>
        <p:nvSpPr>
          <p:cNvPr id="77" name="TextBox 17">
            <a:extLst>
              <a:ext uri="{FF2B5EF4-FFF2-40B4-BE49-F238E27FC236}">
                <a16:creationId xmlns:a16="http://schemas.microsoft.com/office/drawing/2014/main" id="{D50BC236-00F4-DD41-B947-62CBE1C4E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15" y="5551928"/>
            <a:ext cx="843502" cy="24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92" dirty="0"/>
              <a:t>Established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3CFDA34-785B-6946-9A12-FC9993D7FFFE}"/>
              </a:ext>
            </a:extLst>
          </p:cNvPr>
          <p:cNvGrpSpPr/>
          <p:nvPr/>
        </p:nvGrpSpPr>
        <p:grpSpPr>
          <a:xfrm>
            <a:off x="477370" y="6096889"/>
            <a:ext cx="913211" cy="174743"/>
            <a:chOff x="630304" y="6089982"/>
            <a:chExt cx="913211" cy="174743"/>
          </a:xfrm>
          <a:solidFill>
            <a:srgbClr val="C00000"/>
          </a:solidFill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27FC6B8-A311-6846-AEE6-036338B87B05}"/>
                </a:ext>
              </a:extLst>
            </p:cNvPr>
            <p:cNvSpPr/>
            <p:nvPr/>
          </p:nvSpPr>
          <p:spPr>
            <a:xfrm>
              <a:off x="630304" y="6089983"/>
              <a:ext cx="174742" cy="1747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1055DB98-4BC1-5448-A04B-7A6EACD71FE5}"/>
                </a:ext>
              </a:extLst>
            </p:cNvPr>
            <p:cNvSpPr/>
            <p:nvPr/>
          </p:nvSpPr>
          <p:spPr>
            <a:xfrm>
              <a:off x="1368773" y="6089983"/>
              <a:ext cx="174742" cy="1747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2D21980-E8FB-2A44-ABDF-1581376480C7}"/>
                </a:ext>
              </a:extLst>
            </p:cNvPr>
            <p:cNvSpPr/>
            <p:nvPr/>
          </p:nvSpPr>
          <p:spPr>
            <a:xfrm>
              <a:off x="717674" y="6089982"/>
              <a:ext cx="751131" cy="174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Hong Kong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E279835-034C-8245-AA5C-D11EA4B7FF13}"/>
              </a:ext>
            </a:extLst>
          </p:cNvPr>
          <p:cNvGrpSpPr/>
          <p:nvPr/>
        </p:nvGrpSpPr>
        <p:grpSpPr>
          <a:xfrm>
            <a:off x="1765975" y="4707072"/>
            <a:ext cx="913211" cy="706671"/>
            <a:chOff x="1765975" y="4707072"/>
            <a:chExt cx="913211" cy="706671"/>
          </a:xfrm>
        </p:grpSpPr>
        <p:sp>
          <p:nvSpPr>
            <p:cNvPr id="83" name="TextBox 15">
              <a:extLst>
                <a:ext uri="{FF2B5EF4-FFF2-40B4-BE49-F238E27FC236}">
                  <a16:creationId xmlns:a16="http://schemas.microsoft.com/office/drawing/2014/main" id="{56E84B73-0218-9447-952D-31028430D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8464" y="4792251"/>
              <a:ext cx="813043" cy="431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204" dirty="0"/>
                <a:t>1994</a:t>
              </a:r>
            </a:p>
          </p:txBody>
        </p:sp>
        <p:sp>
          <p:nvSpPr>
            <p:cNvPr id="84" name="TextBox 14">
              <a:extLst>
                <a:ext uri="{FF2B5EF4-FFF2-40B4-BE49-F238E27FC236}">
                  <a16:creationId xmlns:a16="http://schemas.microsoft.com/office/drawing/2014/main" id="{6C78742E-B535-BF4D-B9C6-BCC249D45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3886" y="4707072"/>
              <a:ext cx="843501" cy="245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92" dirty="0"/>
                <a:t>Established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0489473-A095-5F49-A1F5-564AB1019B79}"/>
                </a:ext>
              </a:extLst>
            </p:cNvPr>
            <p:cNvGrpSpPr/>
            <p:nvPr/>
          </p:nvGrpSpPr>
          <p:grpSpPr>
            <a:xfrm>
              <a:off x="1765975" y="5239000"/>
              <a:ext cx="913211" cy="174743"/>
              <a:chOff x="630304" y="6089982"/>
              <a:chExt cx="913211" cy="174743"/>
            </a:xfrm>
            <a:solidFill>
              <a:srgbClr val="C03300"/>
            </a:solidFill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6A147B8-4B8C-EF48-B1F3-91A2FBCC7A0D}"/>
                  </a:ext>
                </a:extLst>
              </p:cNvPr>
              <p:cNvSpPr/>
              <p:nvPr/>
            </p:nvSpPr>
            <p:spPr>
              <a:xfrm>
                <a:off x="630304" y="6089983"/>
                <a:ext cx="174742" cy="174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A5D7AE41-1D6F-5043-B05C-5C4BCD91CA57}"/>
                  </a:ext>
                </a:extLst>
              </p:cNvPr>
              <p:cNvSpPr/>
              <p:nvPr/>
            </p:nvSpPr>
            <p:spPr>
              <a:xfrm>
                <a:off x="1368773" y="6089983"/>
                <a:ext cx="174742" cy="174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18F55534-F1C0-3D41-AF0B-B66D8EFB721E}"/>
                  </a:ext>
                </a:extLst>
              </p:cNvPr>
              <p:cNvSpPr/>
              <p:nvPr/>
            </p:nvSpPr>
            <p:spPr>
              <a:xfrm>
                <a:off x="717674" y="6089982"/>
                <a:ext cx="751131" cy="174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Shenzhen</a:t>
                </a: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DB5A2A1-7093-8348-94B5-C90CAC8F8680}"/>
              </a:ext>
            </a:extLst>
          </p:cNvPr>
          <p:cNvGrpSpPr/>
          <p:nvPr/>
        </p:nvGrpSpPr>
        <p:grpSpPr>
          <a:xfrm>
            <a:off x="3572160" y="3823729"/>
            <a:ext cx="913211" cy="705799"/>
            <a:chOff x="3572160" y="3823729"/>
            <a:chExt cx="913211" cy="705799"/>
          </a:xfrm>
        </p:grpSpPr>
        <p:sp>
          <p:nvSpPr>
            <p:cNvPr id="90" name="TextBox 75">
              <a:extLst>
                <a:ext uri="{FF2B5EF4-FFF2-40B4-BE49-F238E27FC236}">
                  <a16:creationId xmlns:a16="http://schemas.microsoft.com/office/drawing/2014/main" id="{BFC09B3C-14F2-C640-9754-3A8930B2B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3222" y="3922519"/>
              <a:ext cx="813043" cy="431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204"/>
                <a:t>1994</a:t>
              </a:r>
            </a:p>
          </p:txBody>
        </p:sp>
        <p:sp>
          <p:nvSpPr>
            <p:cNvPr id="91" name="TextBox 76">
              <a:extLst>
                <a:ext uri="{FF2B5EF4-FFF2-40B4-BE49-F238E27FC236}">
                  <a16:creationId xmlns:a16="http://schemas.microsoft.com/office/drawing/2014/main" id="{93D63820-FEC0-BE4F-A590-66F0EB4596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7583" y="3823729"/>
              <a:ext cx="843500" cy="245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92" dirty="0"/>
                <a:t>Established</a:t>
              </a: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F317DB2-C164-C84C-8FD4-799F4376D10F}"/>
                </a:ext>
              </a:extLst>
            </p:cNvPr>
            <p:cNvGrpSpPr/>
            <p:nvPr/>
          </p:nvGrpSpPr>
          <p:grpSpPr>
            <a:xfrm>
              <a:off x="3572160" y="4354785"/>
              <a:ext cx="913211" cy="174743"/>
              <a:chOff x="630304" y="6089982"/>
              <a:chExt cx="913211" cy="174743"/>
            </a:xfrm>
            <a:solidFill>
              <a:srgbClr val="DB5400"/>
            </a:solidFill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725A195-17C2-4A4A-9BE3-6E14A13000FE}"/>
                  </a:ext>
                </a:extLst>
              </p:cNvPr>
              <p:cNvSpPr/>
              <p:nvPr/>
            </p:nvSpPr>
            <p:spPr>
              <a:xfrm>
                <a:off x="630304" y="6089983"/>
                <a:ext cx="174742" cy="174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D567B062-D810-4643-9773-94C1A8C848BD}"/>
                  </a:ext>
                </a:extLst>
              </p:cNvPr>
              <p:cNvSpPr/>
              <p:nvPr/>
            </p:nvSpPr>
            <p:spPr>
              <a:xfrm>
                <a:off x="1368773" y="6089983"/>
                <a:ext cx="174742" cy="174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AF593AF8-7EA0-9F4F-B3CF-9062DBB2AE93}"/>
                  </a:ext>
                </a:extLst>
              </p:cNvPr>
              <p:cNvSpPr/>
              <p:nvPr/>
            </p:nvSpPr>
            <p:spPr>
              <a:xfrm>
                <a:off x="717674" y="6089982"/>
                <a:ext cx="751131" cy="174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Zhongshan</a:t>
                </a:r>
              </a:p>
            </p:txBody>
          </p:sp>
        </p:grp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781640CC-A759-AD4A-8722-F27E2FF9446A}"/>
              </a:ext>
            </a:extLst>
          </p:cNvPr>
          <p:cNvGrpSpPr/>
          <p:nvPr/>
        </p:nvGrpSpPr>
        <p:grpSpPr>
          <a:xfrm>
            <a:off x="4987600" y="3601583"/>
            <a:ext cx="913211" cy="681532"/>
            <a:chOff x="4987600" y="3601583"/>
            <a:chExt cx="913211" cy="681532"/>
          </a:xfrm>
        </p:grpSpPr>
        <p:sp>
          <p:nvSpPr>
            <p:cNvPr id="171" name="TextBox 11">
              <a:extLst>
                <a:ext uri="{FF2B5EF4-FFF2-40B4-BE49-F238E27FC236}">
                  <a16:creationId xmlns:a16="http://schemas.microsoft.com/office/drawing/2014/main" id="{7771610B-B7F7-C94A-B054-3A5216B59F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6601" y="3601583"/>
              <a:ext cx="843501" cy="245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92" dirty="0"/>
                <a:t>Established</a:t>
              </a:r>
            </a:p>
          </p:txBody>
        </p:sp>
        <p:sp>
          <p:nvSpPr>
            <p:cNvPr id="172" name="TextBox 12">
              <a:extLst>
                <a:ext uri="{FF2B5EF4-FFF2-40B4-BE49-F238E27FC236}">
                  <a16:creationId xmlns:a16="http://schemas.microsoft.com/office/drawing/2014/main" id="{5961E20C-19D2-F845-984D-1D09CAACE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8056" y="3700397"/>
              <a:ext cx="813044" cy="431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204" dirty="0"/>
                <a:t>2003</a:t>
              </a: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6C25C3A5-CFAA-9240-9C01-4F99AD07F9A0}"/>
                </a:ext>
              </a:extLst>
            </p:cNvPr>
            <p:cNvGrpSpPr/>
            <p:nvPr/>
          </p:nvGrpSpPr>
          <p:grpSpPr>
            <a:xfrm>
              <a:off x="4987600" y="4108372"/>
              <a:ext cx="913211" cy="174743"/>
              <a:chOff x="630304" y="6089982"/>
              <a:chExt cx="913211" cy="174743"/>
            </a:xfrm>
            <a:solidFill>
              <a:srgbClr val="E07400"/>
            </a:solidFill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0EAFE97-3F33-364B-95B8-0E8D811903B3}"/>
                  </a:ext>
                </a:extLst>
              </p:cNvPr>
              <p:cNvSpPr/>
              <p:nvPr/>
            </p:nvSpPr>
            <p:spPr>
              <a:xfrm>
                <a:off x="630304" y="6089983"/>
                <a:ext cx="174742" cy="174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3EEC0DE8-E830-2144-9302-79D251A8945A}"/>
                  </a:ext>
                </a:extLst>
              </p:cNvPr>
              <p:cNvSpPr/>
              <p:nvPr/>
            </p:nvSpPr>
            <p:spPr>
              <a:xfrm>
                <a:off x="1368773" y="6089983"/>
                <a:ext cx="174742" cy="174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D51D6CEB-09ED-4F49-B6A0-F0618A9EA95C}"/>
                  </a:ext>
                </a:extLst>
              </p:cNvPr>
              <p:cNvSpPr/>
              <p:nvPr/>
            </p:nvSpPr>
            <p:spPr>
              <a:xfrm>
                <a:off x="717674" y="6089982"/>
                <a:ext cx="751131" cy="174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Wuxi</a:t>
                </a:r>
              </a:p>
            </p:txBody>
          </p: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35152F6A-38D7-0A4A-A428-771D52188EE7}"/>
              </a:ext>
            </a:extLst>
          </p:cNvPr>
          <p:cNvGrpSpPr/>
          <p:nvPr/>
        </p:nvGrpSpPr>
        <p:grpSpPr>
          <a:xfrm>
            <a:off x="6448630" y="3931556"/>
            <a:ext cx="913211" cy="595348"/>
            <a:chOff x="6448630" y="3931556"/>
            <a:chExt cx="913211" cy="595348"/>
          </a:xfrm>
        </p:grpSpPr>
        <p:sp>
          <p:nvSpPr>
            <p:cNvPr id="178" name="TextBox 6">
              <a:extLst>
                <a:ext uri="{FF2B5EF4-FFF2-40B4-BE49-F238E27FC236}">
                  <a16:creationId xmlns:a16="http://schemas.microsoft.com/office/drawing/2014/main" id="{0233B682-96A5-BB47-B1F4-33475A2A14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7048" y="3931556"/>
              <a:ext cx="813043" cy="431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204" dirty="0"/>
                <a:t>2007</a:t>
              </a:r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87E7CF0B-1DC6-4E4F-BC21-A259E211D222}"/>
                </a:ext>
              </a:extLst>
            </p:cNvPr>
            <p:cNvGrpSpPr/>
            <p:nvPr/>
          </p:nvGrpSpPr>
          <p:grpSpPr>
            <a:xfrm>
              <a:off x="6448630" y="4352161"/>
              <a:ext cx="913211" cy="174743"/>
              <a:chOff x="630304" y="6089982"/>
              <a:chExt cx="913211" cy="174743"/>
            </a:xfrm>
            <a:solidFill>
              <a:srgbClr val="E78F00"/>
            </a:solidFill>
          </p:grpSpPr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059706AB-5253-6F40-A4B7-1C98A24C7D19}"/>
                  </a:ext>
                </a:extLst>
              </p:cNvPr>
              <p:cNvSpPr/>
              <p:nvPr/>
            </p:nvSpPr>
            <p:spPr>
              <a:xfrm>
                <a:off x="630304" y="6089983"/>
                <a:ext cx="174742" cy="174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3D21A0C9-8DFF-314F-8A7B-C63AE29F7D2A}"/>
                  </a:ext>
                </a:extLst>
              </p:cNvPr>
              <p:cNvSpPr/>
              <p:nvPr/>
            </p:nvSpPr>
            <p:spPr>
              <a:xfrm>
                <a:off x="1368773" y="6089983"/>
                <a:ext cx="174742" cy="174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6AE478D-9BB4-4742-BACE-4CD5D904C908}"/>
                  </a:ext>
                </a:extLst>
              </p:cNvPr>
              <p:cNvSpPr/>
              <p:nvPr/>
            </p:nvSpPr>
            <p:spPr>
              <a:xfrm>
                <a:off x="717674" y="6089982"/>
                <a:ext cx="751131" cy="174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err="1"/>
                  <a:t>Heshan</a:t>
                </a:r>
                <a:endParaRPr lang="en-US" sz="1000" dirty="0"/>
              </a:p>
            </p:txBody>
          </p:sp>
        </p:grp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FB5D2C1-BE22-614A-8D11-4D1CD0704187}"/>
              </a:ext>
            </a:extLst>
          </p:cNvPr>
          <p:cNvGrpSpPr/>
          <p:nvPr/>
        </p:nvGrpSpPr>
        <p:grpSpPr>
          <a:xfrm>
            <a:off x="8161013" y="4715653"/>
            <a:ext cx="913211" cy="703337"/>
            <a:chOff x="8161013" y="4715653"/>
            <a:chExt cx="913211" cy="703337"/>
          </a:xfrm>
        </p:grpSpPr>
        <p:sp>
          <p:nvSpPr>
            <p:cNvPr id="184" name="TextBox 78">
              <a:extLst>
                <a:ext uri="{FF2B5EF4-FFF2-40B4-BE49-F238E27FC236}">
                  <a16:creationId xmlns:a16="http://schemas.microsoft.com/office/drawing/2014/main" id="{E68BCEB9-42C4-504C-AD3A-B7D10F12B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6498" y="4715653"/>
              <a:ext cx="686406" cy="24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92" dirty="0"/>
                <a:t>Acquired</a:t>
              </a:r>
            </a:p>
          </p:txBody>
        </p:sp>
        <p:sp>
          <p:nvSpPr>
            <p:cNvPr id="185" name="TextBox 82">
              <a:extLst>
                <a:ext uri="{FF2B5EF4-FFF2-40B4-BE49-F238E27FC236}">
                  <a16:creationId xmlns:a16="http://schemas.microsoft.com/office/drawing/2014/main" id="{093446E7-1AF6-C94F-A257-4EBAD42C6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1097" y="4818953"/>
              <a:ext cx="813043" cy="431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204" dirty="0"/>
                <a:t>2018</a:t>
              </a:r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5F356C31-CAF9-D844-A090-BEF5796D0AF1}"/>
                </a:ext>
              </a:extLst>
            </p:cNvPr>
            <p:cNvGrpSpPr/>
            <p:nvPr/>
          </p:nvGrpSpPr>
          <p:grpSpPr>
            <a:xfrm>
              <a:off x="8161013" y="5244247"/>
              <a:ext cx="913211" cy="174743"/>
              <a:chOff x="630304" y="6089982"/>
              <a:chExt cx="913211" cy="174743"/>
            </a:xfrm>
            <a:solidFill>
              <a:srgbClr val="E7B900"/>
            </a:solidFill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512709AF-18A7-3346-83CE-2307BB7F3D24}"/>
                  </a:ext>
                </a:extLst>
              </p:cNvPr>
              <p:cNvSpPr/>
              <p:nvPr/>
            </p:nvSpPr>
            <p:spPr>
              <a:xfrm>
                <a:off x="630304" y="6089983"/>
                <a:ext cx="174742" cy="174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39EECE5E-6E20-6243-9EF7-424913226C4A}"/>
                  </a:ext>
                </a:extLst>
              </p:cNvPr>
              <p:cNvSpPr/>
              <p:nvPr/>
            </p:nvSpPr>
            <p:spPr>
              <a:xfrm>
                <a:off x="1368773" y="6089983"/>
                <a:ext cx="174742" cy="174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1E378A3D-518B-B741-8B16-41C197B3EE51}"/>
                  </a:ext>
                </a:extLst>
              </p:cNvPr>
              <p:cNvSpPr/>
              <p:nvPr/>
            </p:nvSpPr>
            <p:spPr>
              <a:xfrm>
                <a:off x="717674" y="6089982"/>
                <a:ext cx="751131" cy="174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err="1"/>
                  <a:t>Shunde</a:t>
                </a:r>
                <a:endParaRPr lang="en-US" sz="1000" dirty="0"/>
              </a:p>
            </p:txBody>
          </p:sp>
        </p:grp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77EAF18D-EA55-CA42-832A-2EA1DF714BCC}"/>
              </a:ext>
            </a:extLst>
          </p:cNvPr>
          <p:cNvGrpSpPr/>
          <p:nvPr/>
        </p:nvGrpSpPr>
        <p:grpSpPr>
          <a:xfrm>
            <a:off x="9240397" y="5588663"/>
            <a:ext cx="913211" cy="689530"/>
            <a:chOff x="9240397" y="5588663"/>
            <a:chExt cx="913211" cy="689530"/>
          </a:xfrm>
        </p:grpSpPr>
        <p:sp>
          <p:nvSpPr>
            <p:cNvPr id="191" name="TextBox 83">
              <a:extLst>
                <a:ext uri="{FF2B5EF4-FFF2-40B4-BE49-F238E27FC236}">
                  <a16:creationId xmlns:a16="http://schemas.microsoft.com/office/drawing/2014/main" id="{41652CF5-BE9F-0F46-B3F2-C933DA1C03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8657" y="5681368"/>
              <a:ext cx="813043" cy="431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204" dirty="0"/>
                <a:t>2019</a:t>
              </a:r>
            </a:p>
          </p:txBody>
        </p:sp>
        <p:sp>
          <p:nvSpPr>
            <p:cNvPr id="192" name="TextBox 84">
              <a:extLst>
                <a:ext uri="{FF2B5EF4-FFF2-40B4-BE49-F238E27FC236}">
                  <a16:creationId xmlns:a16="http://schemas.microsoft.com/office/drawing/2014/main" id="{C3D38424-8296-CF46-B4F2-F13AFD506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5159" y="5588663"/>
              <a:ext cx="843501" cy="245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92" dirty="0"/>
                <a:t>Established</a:t>
              </a:r>
            </a:p>
          </p:txBody>
        </p: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08650564-A620-AF47-91FC-99BC841741BB}"/>
                </a:ext>
              </a:extLst>
            </p:cNvPr>
            <p:cNvGrpSpPr/>
            <p:nvPr/>
          </p:nvGrpSpPr>
          <p:grpSpPr>
            <a:xfrm>
              <a:off x="9240397" y="6103450"/>
              <a:ext cx="913211" cy="174743"/>
              <a:chOff x="630304" y="6089982"/>
              <a:chExt cx="913211" cy="174743"/>
            </a:xfrm>
            <a:solidFill>
              <a:srgbClr val="D4CA00"/>
            </a:solidFill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1C23F79B-4A50-5642-AF3C-73F91F3B9BCE}"/>
                  </a:ext>
                </a:extLst>
              </p:cNvPr>
              <p:cNvSpPr/>
              <p:nvPr/>
            </p:nvSpPr>
            <p:spPr>
              <a:xfrm>
                <a:off x="630304" y="6089983"/>
                <a:ext cx="174742" cy="174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E45A1CA1-8455-7B4A-947B-F27EF247FD83}"/>
                  </a:ext>
                </a:extLst>
              </p:cNvPr>
              <p:cNvSpPr/>
              <p:nvPr/>
            </p:nvSpPr>
            <p:spPr>
              <a:xfrm>
                <a:off x="1368773" y="6089983"/>
                <a:ext cx="174742" cy="174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AC052A7A-0EB5-7045-B65E-83FEBA615DD1}"/>
                  </a:ext>
                </a:extLst>
              </p:cNvPr>
              <p:cNvSpPr/>
              <p:nvPr/>
            </p:nvSpPr>
            <p:spPr>
              <a:xfrm>
                <a:off x="717674" y="6089982"/>
                <a:ext cx="751131" cy="174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Vietnam</a:t>
                </a:r>
              </a:p>
            </p:txBody>
          </p:sp>
        </p:grpSp>
      </p:grp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A1782624-0652-914E-956B-06FB808283F5}"/>
              </a:ext>
            </a:extLst>
          </p:cNvPr>
          <p:cNvCxnSpPr>
            <a:cxnSpLocks/>
          </p:cNvCxnSpPr>
          <p:nvPr/>
        </p:nvCxnSpPr>
        <p:spPr>
          <a:xfrm>
            <a:off x="1914790" y="1342131"/>
            <a:ext cx="0" cy="243769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5DB74A1D-7D73-1F4F-BE34-4FA554021EEE}"/>
              </a:ext>
            </a:extLst>
          </p:cNvPr>
          <p:cNvCxnSpPr>
            <a:cxnSpLocks/>
          </p:cNvCxnSpPr>
          <p:nvPr/>
        </p:nvCxnSpPr>
        <p:spPr>
          <a:xfrm>
            <a:off x="3452645" y="1342131"/>
            <a:ext cx="0" cy="243769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93D6B8A-AB52-1C45-8FB2-58DCC707404B}"/>
              </a:ext>
            </a:extLst>
          </p:cNvPr>
          <p:cNvCxnSpPr>
            <a:cxnSpLocks/>
          </p:cNvCxnSpPr>
          <p:nvPr/>
        </p:nvCxnSpPr>
        <p:spPr>
          <a:xfrm>
            <a:off x="4761899" y="1342131"/>
            <a:ext cx="0" cy="243769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D16412D0-4E50-BE49-AF85-A63081245E12}"/>
              </a:ext>
            </a:extLst>
          </p:cNvPr>
          <p:cNvCxnSpPr>
            <a:cxnSpLocks/>
          </p:cNvCxnSpPr>
          <p:nvPr/>
        </p:nvCxnSpPr>
        <p:spPr>
          <a:xfrm>
            <a:off x="6143890" y="1342131"/>
            <a:ext cx="0" cy="243769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83E557B6-DD88-6143-81F2-02AD4F094C8A}"/>
              </a:ext>
            </a:extLst>
          </p:cNvPr>
          <p:cNvCxnSpPr>
            <a:cxnSpLocks/>
          </p:cNvCxnSpPr>
          <p:nvPr/>
        </p:nvCxnSpPr>
        <p:spPr>
          <a:xfrm>
            <a:off x="7421972" y="1342131"/>
            <a:ext cx="0" cy="243769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90CE177B-FC28-874B-8D82-E3DC403E3795}"/>
              </a:ext>
            </a:extLst>
          </p:cNvPr>
          <p:cNvCxnSpPr>
            <a:cxnSpLocks/>
          </p:cNvCxnSpPr>
          <p:nvPr/>
        </p:nvCxnSpPr>
        <p:spPr>
          <a:xfrm>
            <a:off x="8700054" y="1342131"/>
            <a:ext cx="0" cy="2437694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5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8100" y="29400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74700" y="568325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Paper Toy</a:t>
            </a:r>
            <a:br>
              <a:rPr lang="en-US" sz="2800" b="1" dirty="0"/>
            </a:br>
            <a:r>
              <a:rPr lang="en-US" sz="2800" b="1" dirty="0"/>
              <a:t> Game board, Figure, Puzzle …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kern="0" spc="-5" dirty="0" smtClean="0">
                <a:latin typeface="Arial"/>
                <a:cs typeface="Arial"/>
              </a:rPr>
              <a:t>MAIN PRODUCTS</a:t>
            </a:r>
            <a:endParaRPr lang="en-US" sz="2400" kern="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1" y="2178050"/>
            <a:ext cx="9679775" cy="3009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2997132"/>
            <a:ext cx="3467461" cy="21906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2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262449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9179" y="609132"/>
            <a:ext cx="727803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WE ARE LOOKING FOR: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  <p:pic>
        <p:nvPicPr>
          <p:cNvPr id="11270" name="Picture 6" descr="Pick A Puzzle! | BP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79" y="1644650"/>
            <a:ext cx="4967121" cy="248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333994" y="1588174"/>
            <a:ext cx="335957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PUZZLES, BOARD GAMES</a:t>
            </a:r>
          </a:p>
          <a:p>
            <a:endParaRPr lang="en-US" sz="2400" b="1" dirty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We are looking for more</a:t>
            </a:r>
          </a:p>
          <a:p>
            <a:r>
              <a:rPr lang="en-US" sz="2000" dirty="0" smtClean="0"/>
              <a:t>Products such as Puzzles,</a:t>
            </a:r>
          </a:p>
          <a:p>
            <a:r>
              <a:rPr lang="en-US" sz="2000" dirty="0" smtClean="0"/>
              <a:t>Paper board games, games </a:t>
            </a:r>
          </a:p>
          <a:p>
            <a:r>
              <a:rPr lang="en-US" sz="2000" dirty="0" smtClean="0"/>
              <a:t>sets</a:t>
            </a:r>
          </a:p>
        </p:txBody>
      </p:sp>
      <p:pic>
        <p:nvPicPr>
          <p:cNvPr id="11272" name="Picture 8" descr="The best children's books of the year, chosen by authors and illustrators |  BookTrus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110" y="4540250"/>
            <a:ext cx="4541893" cy="255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27100" y="4540250"/>
            <a:ext cx="362086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BOOKS</a:t>
            </a:r>
          </a:p>
          <a:p>
            <a:endParaRPr lang="en-US" sz="2400" b="1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Children's books, color books 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nd other publications.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Publication printing permit</a:t>
            </a:r>
            <a:endParaRPr lang="en-US" sz="2000" dirty="0"/>
          </a:p>
          <a:p>
            <a:r>
              <a:rPr lang="en-US" sz="2000" dirty="0" smtClean="0"/>
              <a:t>will be ready in 2024</a:t>
            </a:r>
          </a:p>
        </p:txBody>
      </p:sp>
    </p:spTree>
    <p:extLst>
      <p:ext uri="{BB962C8B-B14F-4D97-AF65-F5344CB8AC3E}">
        <p14:creationId xmlns:p14="http://schemas.microsoft.com/office/powerpoint/2010/main" val="307585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56">
            <a:extLst>
              <a:ext uri="{FF2B5EF4-FFF2-40B4-BE49-F238E27FC236}">
                <a16:creationId xmlns:a16="http://schemas.microsoft.com/office/drawing/2014/main" id="{8FC83A22-FF5B-2B47-9600-241A5AF74366}"/>
              </a:ext>
            </a:extLst>
          </p:cNvPr>
          <p:cNvSpPr/>
          <p:nvPr/>
        </p:nvSpPr>
        <p:spPr>
          <a:xfrm>
            <a:off x="6093429" y="3859875"/>
            <a:ext cx="2030294" cy="2030294"/>
          </a:xfrm>
          <a:prstGeom prst="ellipse">
            <a:avLst/>
          </a:prstGeom>
          <a:solidFill>
            <a:schemeClr val="accent4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C65639B-25F6-5741-97FB-105919C9C0B7}"/>
              </a:ext>
            </a:extLst>
          </p:cNvPr>
          <p:cNvSpPr/>
          <p:nvPr/>
        </p:nvSpPr>
        <p:spPr>
          <a:xfrm>
            <a:off x="2775982" y="4332917"/>
            <a:ext cx="1781615" cy="1781615"/>
          </a:xfrm>
          <a:prstGeom prst="ellipse">
            <a:avLst/>
          </a:pr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7849938-3C99-1946-99E7-A70B93AA459B}"/>
              </a:ext>
            </a:extLst>
          </p:cNvPr>
          <p:cNvSpPr/>
          <p:nvPr/>
        </p:nvSpPr>
        <p:spPr>
          <a:xfrm>
            <a:off x="5582367" y="1656412"/>
            <a:ext cx="1781615" cy="1781615"/>
          </a:xfrm>
          <a:prstGeom prst="ellipse">
            <a:avLst/>
          </a:prstGeom>
          <a:solidFill>
            <a:schemeClr val="tx2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E0D7479-E7B3-C544-BA8B-1603C874AF08}"/>
              </a:ext>
            </a:extLst>
          </p:cNvPr>
          <p:cNvSpPr/>
          <p:nvPr/>
        </p:nvSpPr>
        <p:spPr>
          <a:xfrm>
            <a:off x="989179" y="1447482"/>
            <a:ext cx="2057400" cy="2057400"/>
          </a:xfrm>
          <a:prstGeom prst="ellipse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262449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9179" y="609132"/>
            <a:ext cx="727803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ITEMS THAT CAN BE PRODUCED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815" b="51852" l="35052" r="49948">
                        <a14:foregroundMark x1="37865" y1="46667" x2="36406" y2="50463"/>
                        <a14:foregroundMark x1="36406" y1="50463" x2="38958" y2="51296"/>
                        <a14:foregroundMark x1="38958" y1="51296" x2="39688" y2="47593"/>
                        <a14:foregroundMark x1="39427" y1="47315" x2="36875" y2="48981"/>
                        <a14:foregroundMark x1="36875" y1="48981" x2="37708" y2="47870"/>
                        <a14:foregroundMark x1="38490" y1="46944" x2="38229" y2="49352"/>
                        <a14:foregroundMark x1="36354" y1="48796" x2="36667" y2="48148"/>
                        <a14:foregroundMark x1="36771" y1="48148" x2="37500" y2="51852"/>
                        <a14:foregroundMark x1="46615" y1="48889" x2="48698" y2="51759"/>
                        <a14:foregroundMark x1="48698" y1="51759" x2="46510" y2="50185"/>
                        <a14:foregroundMark x1="47969" y1="49630" x2="50052" y2="52407"/>
                        <a14:foregroundMark x1="50052" y1="52407" x2="49948" y2="43056"/>
                        <a14:foregroundMark x1="49948" y1="43056" x2="48438" y2="41574"/>
                        <a14:foregroundMark x1="38542" y1="46667" x2="36302" y2="48889"/>
                        <a14:foregroundMark x1="36302" y1="48889" x2="38698" y2="50926"/>
                        <a14:foregroundMark x1="38698" y1="50926" x2="38542" y2="46296"/>
                        <a14:foregroundMark x1="38542" y1="46296" x2="38333" y2="46111"/>
                        <a14:foregroundMark x1="39375" y1="46852" x2="36979" y2="48981"/>
                        <a14:foregroundMark x1="36979" y1="48981" x2="38906" y2="47685"/>
                        <a14:foregroundMark x1="35729" y1="48981" x2="35052" y2="50185"/>
                      </a14:backgroundRemoval>
                    </a14:imgEffect>
                  </a14:imgLayer>
                </a14:imgProps>
              </a:ext>
            </a:extLst>
          </a:blip>
          <a:srcRect l="34768" t="32798" r="49259" b="46872"/>
          <a:stretch/>
        </p:blipFill>
        <p:spPr>
          <a:xfrm>
            <a:off x="1509189" y="1857907"/>
            <a:ext cx="3118536" cy="2232691"/>
          </a:xfrm>
          <a:prstGeom prst="rect">
            <a:avLst/>
          </a:prstGeom>
        </p:spPr>
      </p:pic>
      <p:pic>
        <p:nvPicPr>
          <p:cNvPr id="18" name="Picture 8" descr="5246]Túi giấy kraft hoa Văn không quai - Phụ kiện Refresh mua sắm online  tại Refreshco.Ltd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20" b="96585" l="2561" r="98537">
                        <a14:foregroundMark x1="39268" y1="24146" x2="47439" y2="21585"/>
                        <a14:foregroundMark x1="68049" y1="23293" x2="70610" y2="21585"/>
                        <a14:foregroundMark x1="84634" y1="31585" x2="98537" y2="29024"/>
                        <a14:foregroundMark x1="95732" y1="31098" x2="95244" y2="45122"/>
                        <a14:foregroundMark x1="11585" y1="42317" x2="4756" y2="62683"/>
                        <a14:foregroundMark x1="4756" y1="62683" x2="7073" y2="46829"/>
                        <a14:foregroundMark x1="5854" y1="46341" x2="5000" y2="51707"/>
                        <a14:foregroundMark x1="56098" y1="90854" x2="64390" y2="91341"/>
                        <a14:foregroundMark x1="60610" y1="94146" x2="58659" y2="96707"/>
                        <a14:foregroundMark x1="2561" y1="43902" x2="4634" y2="54634"/>
                        <a14:foregroundMark x1="70610" y1="23293" x2="70122" y2="2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" t="13105"/>
          <a:stretch/>
        </p:blipFill>
        <p:spPr bwMode="auto">
          <a:xfrm>
            <a:off x="7380339" y="2297078"/>
            <a:ext cx="2201531" cy="192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278" b="49167" l="76042" r="95260">
                        <a14:foregroundMark x1="90677" y1="38426" x2="92917" y2="44352"/>
                        <a14:foregroundMark x1="92917" y1="44352" x2="89167" y2="42685"/>
                        <a14:foregroundMark x1="89167" y1="42685" x2="89115" y2="42500"/>
                        <a14:foregroundMark x1="92708" y1="39630" x2="91719" y2="42130"/>
                        <a14:foregroundMark x1="93073" y1="40926" x2="93958" y2="45463"/>
                        <a14:foregroundMark x1="92240" y1="39259" x2="94479" y2="44907"/>
                        <a14:foregroundMark x1="94479" y1="44907" x2="91406" y2="49167"/>
                        <a14:foregroundMark x1="91406" y1="49167" x2="89531" y2="43056"/>
                        <a14:foregroundMark x1="89531" y1="43056" x2="91719" y2="40370"/>
                        <a14:foregroundMark x1="93438" y1="41204" x2="94479" y2="40370"/>
                        <a14:foregroundMark x1="93698" y1="40556" x2="94583" y2="40000"/>
                        <a14:foregroundMark x1="94063" y1="46111" x2="93542" y2="48333"/>
                        <a14:foregroundMark x1="90781" y1="49167" x2="89427" y2="45185"/>
                        <a14:foregroundMark x1="89271" y1="48981" x2="89010" y2="47315"/>
                        <a14:foregroundMark x1="88698" y1="48796" x2="88750" y2="47130"/>
                        <a14:foregroundMark x1="84375" y1="45185" x2="80781" y2="48056"/>
                        <a14:foregroundMark x1="80781" y1="48056" x2="77135" y2="45648"/>
                        <a14:foregroundMark x1="77135" y1="45648" x2="79375" y2="39907"/>
                        <a14:foregroundMark x1="79375" y1="39907" x2="79479" y2="39722"/>
                        <a14:foregroundMark x1="80521" y1="46204" x2="82292" y2="41759"/>
                        <a14:foregroundMark x1="80000" y1="38704" x2="79375" y2="36296"/>
                        <a14:foregroundMark x1="76250" y1="46204" x2="76042" y2="44537"/>
                        <a14:foregroundMark x1="80521" y1="31019" x2="81563" y2="31667"/>
                        <a14:foregroundMark x1="80521" y1="31296" x2="79740" y2="31944"/>
                        <a14:foregroundMark x1="79375" y1="31852" x2="79010" y2="32963"/>
                        <a14:foregroundMark x1="95260" y1="41481" x2="95156" y2="44630"/>
                      </a14:backgroundRemoval>
                    </a14:imgEffect>
                  </a14:imgLayer>
                </a14:imgProps>
              </a:ext>
            </a:extLst>
          </a:blip>
          <a:srcRect l="75220" t="27950" r="4244" b="48397"/>
          <a:stretch/>
        </p:blipFill>
        <p:spPr>
          <a:xfrm>
            <a:off x="1007595" y="5185749"/>
            <a:ext cx="2970702" cy="1924594"/>
          </a:xfrm>
          <a:prstGeom prst="rect">
            <a:avLst/>
          </a:prstGeom>
        </p:spPr>
      </p:pic>
      <p:sp>
        <p:nvSpPr>
          <p:cNvPr id="23" name="object 5">
            <a:extLst>
              <a:ext uri="{FF2B5EF4-FFF2-40B4-BE49-F238E27FC236}">
                <a16:creationId xmlns:a16="http://schemas.microsoft.com/office/drawing/2014/main" id="{4F504B5D-C8A5-4A45-8082-480742826465}"/>
              </a:ext>
            </a:extLst>
          </p:cNvPr>
          <p:cNvSpPr/>
          <p:nvPr/>
        </p:nvSpPr>
        <p:spPr>
          <a:xfrm>
            <a:off x="863800" y="1610905"/>
            <a:ext cx="2286000" cy="426720"/>
          </a:xfrm>
          <a:custGeom>
            <a:avLst/>
            <a:gdLst/>
            <a:ahLst/>
            <a:cxnLst/>
            <a:rect l="l" t="t" r="r" b="b"/>
            <a:pathLst>
              <a:path w="2758440" h="426720">
                <a:moveTo>
                  <a:pt x="2545050" y="0"/>
                </a:moveTo>
                <a:lnTo>
                  <a:pt x="0" y="0"/>
                </a:lnTo>
                <a:lnTo>
                  <a:pt x="0" y="426389"/>
                </a:lnTo>
                <a:lnTo>
                  <a:pt x="2545050" y="426389"/>
                </a:lnTo>
                <a:lnTo>
                  <a:pt x="2593912" y="420759"/>
                </a:lnTo>
                <a:lnTo>
                  <a:pt x="2638767" y="404719"/>
                </a:lnTo>
                <a:lnTo>
                  <a:pt x="2678335" y="379552"/>
                </a:lnTo>
                <a:lnTo>
                  <a:pt x="2711338" y="346536"/>
                </a:lnTo>
                <a:lnTo>
                  <a:pt x="2736495" y="306951"/>
                </a:lnTo>
                <a:lnTo>
                  <a:pt x="2752528" y="262077"/>
                </a:lnTo>
                <a:lnTo>
                  <a:pt x="2758156" y="213194"/>
                </a:lnTo>
                <a:lnTo>
                  <a:pt x="2752528" y="164312"/>
                </a:lnTo>
                <a:lnTo>
                  <a:pt x="2736495" y="119438"/>
                </a:lnTo>
                <a:lnTo>
                  <a:pt x="2711338" y="79853"/>
                </a:lnTo>
                <a:lnTo>
                  <a:pt x="2678335" y="46837"/>
                </a:lnTo>
                <a:lnTo>
                  <a:pt x="2638767" y="21669"/>
                </a:lnTo>
                <a:lnTo>
                  <a:pt x="2593912" y="5630"/>
                </a:lnTo>
                <a:lnTo>
                  <a:pt x="254505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Deluxe</a:t>
            </a:r>
          </a:p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Packaging </a:t>
            </a:r>
            <a:endParaRPr sz="2400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58C4126-E9E7-344B-907C-8162B95AEB7E}"/>
              </a:ext>
            </a:extLst>
          </p:cNvPr>
          <p:cNvSpPr/>
          <p:nvPr/>
        </p:nvSpPr>
        <p:spPr>
          <a:xfrm>
            <a:off x="5695653" y="2642318"/>
            <a:ext cx="155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Paper Bags</a:t>
            </a:r>
          </a:p>
        </p:txBody>
      </p:sp>
      <p:pic>
        <p:nvPicPr>
          <p:cNvPr id="54" name="Picture 53" descr="A close - up of some money&#10;&#10;Description automatically generated with low confidence">
            <a:extLst>
              <a:ext uri="{FF2B5EF4-FFF2-40B4-BE49-F238E27FC236}">
                <a16:creationId xmlns:a16="http://schemas.microsoft.com/office/drawing/2014/main" id="{5E1EB9CB-E5C7-3648-A802-2F31ACEE216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041" y="1063747"/>
            <a:ext cx="3351347" cy="2038607"/>
          </a:xfrm>
          <a:prstGeom prst="rect">
            <a:avLst/>
          </a:prstGeom>
        </p:spPr>
      </p:pic>
      <p:sp>
        <p:nvSpPr>
          <p:cNvPr id="56" name="object 5">
            <a:extLst>
              <a:ext uri="{FF2B5EF4-FFF2-40B4-BE49-F238E27FC236}">
                <a16:creationId xmlns:a16="http://schemas.microsoft.com/office/drawing/2014/main" id="{8F291478-7A3F-3F4B-A5C3-91DCC9A7393D}"/>
              </a:ext>
            </a:extLst>
          </p:cNvPr>
          <p:cNvSpPr/>
          <p:nvPr/>
        </p:nvSpPr>
        <p:spPr>
          <a:xfrm>
            <a:off x="2522746" y="4589159"/>
            <a:ext cx="2286000" cy="426720"/>
          </a:xfrm>
          <a:custGeom>
            <a:avLst/>
            <a:gdLst/>
            <a:ahLst/>
            <a:cxnLst/>
            <a:rect l="l" t="t" r="r" b="b"/>
            <a:pathLst>
              <a:path w="2758440" h="426720">
                <a:moveTo>
                  <a:pt x="2545050" y="0"/>
                </a:moveTo>
                <a:lnTo>
                  <a:pt x="0" y="0"/>
                </a:lnTo>
                <a:lnTo>
                  <a:pt x="0" y="426389"/>
                </a:lnTo>
                <a:lnTo>
                  <a:pt x="2545050" y="426389"/>
                </a:lnTo>
                <a:lnTo>
                  <a:pt x="2593912" y="420759"/>
                </a:lnTo>
                <a:lnTo>
                  <a:pt x="2638767" y="404719"/>
                </a:lnTo>
                <a:lnTo>
                  <a:pt x="2678335" y="379552"/>
                </a:lnTo>
                <a:lnTo>
                  <a:pt x="2711338" y="346536"/>
                </a:lnTo>
                <a:lnTo>
                  <a:pt x="2736495" y="306951"/>
                </a:lnTo>
                <a:lnTo>
                  <a:pt x="2752528" y="262077"/>
                </a:lnTo>
                <a:lnTo>
                  <a:pt x="2758156" y="213194"/>
                </a:lnTo>
                <a:lnTo>
                  <a:pt x="2752528" y="164312"/>
                </a:lnTo>
                <a:lnTo>
                  <a:pt x="2736495" y="119438"/>
                </a:lnTo>
                <a:lnTo>
                  <a:pt x="2711338" y="79853"/>
                </a:lnTo>
                <a:lnTo>
                  <a:pt x="2678335" y="46837"/>
                </a:lnTo>
                <a:lnTo>
                  <a:pt x="2638767" y="21669"/>
                </a:lnTo>
                <a:lnTo>
                  <a:pt x="2593912" y="5630"/>
                </a:lnTo>
                <a:lnTo>
                  <a:pt x="254505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Greeting</a:t>
            </a:r>
          </a:p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Cards</a:t>
            </a:r>
          </a:p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Stationery</a:t>
            </a:r>
          </a:p>
        </p:txBody>
      </p:sp>
      <p:sp>
        <p:nvSpPr>
          <p:cNvPr id="58" name="object 5">
            <a:extLst>
              <a:ext uri="{FF2B5EF4-FFF2-40B4-BE49-F238E27FC236}">
                <a16:creationId xmlns:a16="http://schemas.microsoft.com/office/drawing/2014/main" id="{F97BC3AC-29E2-F44D-9847-EAC5F7B3ABDB}"/>
              </a:ext>
            </a:extLst>
          </p:cNvPr>
          <p:cNvSpPr/>
          <p:nvPr/>
        </p:nvSpPr>
        <p:spPr>
          <a:xfrm>
            <a:off x="5965576" y="4136781"/>
            <a:ext cx="2286000" cy="426720"/>
          </a:xfrm>
          <a:custGeom>
            <a:avLst/>
            <a:gdLst/>
            <a:ahLst/>
            <a:cxnLst/>
            <a:rect l="l" t="t" r="r" b="b"/>
            <a:pathLst>
              <a:path w="2758440" h="426720">
                <a:moveTo>
                  <a:pt x="2545050" y="0"/>
                </a:moveTo>
                <a:lnTo>
                  <a:pt x="0" y="0"/>
                </a:lnTo>
                <a:lnTo>
                  <a:pt x="0" y="426389"/>
                </a:lnTo>
                <a:lnTo>
                  <a:pt x="2545050" y="426389"/>
                </a:lnTo>
                <a:lnTo>
                  <a:pt x="2593912" y="420759"/>
                </a:lnTo>
                <a:lnTo>
                  <a:pt x="2638767" y="404719"/>
                </a:lnTo>
                <a:lnTo>
                  <a:pt x="2678335" y="379552"/>
                </a:lnTo>
                <a:lnTo>
                  <a:pt x="2711338" y="346536"/>
                </a:lnTo>
                <a:lnTo>
                  <a:pt x="2736495" y="306951"/>
                </a:lnTo>
                <a:lnTo>
                  <a:pt x="2752528" y="262077"/>
                </a:lnTo>
                <a:lnTo>
                  <a:pt x="2758156" y="213194"/>
                </a:lnTo>
                <a:lnTo>
                  <a:pt x="2752528" y="164312"/>
                </a:lnTo>
                <a:lnTo>
                  <a:pt x="2736495" y="119438"/>
                </a:lnTo>
                <a:lnTo>
                  <a:pt x="2711338" y="79853"/>
                </a:lnTo>
                <a:lnTo>
                  <a:pt x="2678335" y="46837"/>
                </a:lnTo>
                <a:lnTo>
                  <a:pt x="2638767" y="21669"/>
                </a:lnTo>
                <a:lnTo>
                  <a:pt x="2593912" y="5630"/>
                </a:lnTo>
                <a:lnTo>
                  <a:pt x="254505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Various</a:t>
            </a: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Paper</a:t>
            </a: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Product</a:t>
            </a:r>
          </a:p>
          <a:p>
            <a:pPr algn="ctr"/>
            <a:endParaRPr lang="en-US" sz="2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9" b="91288" l="9428" r="89899">
                        <a14:foregroundMark x1="56566" y1="11742" x2="62963" y2="6818"/>
                        <a14:foregroundMark x1="85859" y1="23106" x2="89562" y2="22348"/>
                        <a14:foregroundMark x1="87205" y1="22727" x2="89899" y2="22727"/>
                        <a14:foregroundMark x1="87542" y1="20833" x2="89562" y2="22348"/>
                        <a14:foregroundMark x1="39394" y1="39015" x2="27273" y2="21970"/>
                        <a14:foregroundMark x1="27273" y1="21970" x2="13468" y2="36742"/>
                        <a14:foregroundMark x1="13468" y1="36742" x2="32660" y2="42045"/>
                        <a14:foregroundMark x1="32660" y1="42045" x2="38384" y2="39394"/>
                        <a14:foregroundMark x1="39731" y1="54167" x2="57239" y2="45455"/>
                        <a14:foregroundMark x1="57239" y1="45455" x2="52525" y2="24242"/>
                        <a14:foregroundMark x1="52525" y1="24242" x2="35690" y2="11364"/>
                        <a14:foregroundMark x1="35690" y1="11364" x2="23232" y2="28030"/>
                        <a14:foregroundMark x1="23232" y1="28030" x2="30640" y2="48485"/>
                        <a14:foregroundMark x1="30640" y1="48485" x2="46801" y2="53788"/>
                        <a14:foregroundMark x1="51515" y1="52652" x2="47475" y2="29924"/>
                        <a14:foregroundMark x1="47475" y1="29924" x2="46801" y2="32197"/>
                        <a14:foregroundMark x1="79125" y1="71212" x2="77778" y2="92803"/>
                        <a14:foregroundMark x1="77778" y1="92803" x2="58249" y2="91288"/>
                        <a14:foregroundMark x1="58249" y1="91288" x2="64646" y2="70076"/>
                        <a14:foregroundMark x1="64646" y1="70076" x2="75421" y2="69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37" y="5009280"/>
            <a:ext cx="2492656" cy="2215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9" y="5516598"/>
            <a:ext cx="2492656" cy="166306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EXTENED FACTORY</a:t>
            </a:r>
            <a:endParaRPr lang="en-US" sz="2400" kern="0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2"/>
          <a:stretch/>
        </p:blipFill>
        <p:spPr>
          <a:xfrm>
            <a:off x="12700" y="1676679"/>
            <a:ext cx="7706302" cy="53019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620795">
            <a:off x="4575969" y="2098144"/>
            <a:ext cx="5823158" cy="8086949"/>
          </a:xfrm>
          <a:custGeom>
            <a:avLst/>
            <a:gdLst>
              <a:gd name="connsiteX0" fmla="*/ 0 w 4647783"/>
              <a:gd name="connsiteY0" fmla="*/ 0 h 8086949"/>
              <a:gd name="connsiteX1" fmla="*/ 4647783 w 4647783"/>
              <a:gd name="connsiteY1" fmla="*/ 0 h 8086949"/>
              <a:gd name="connsiteX2" fmla="*/ 4647783 w 4647783"/>
              <a:gd name="connsiteY2" fmla="*/ 8086949 h 8086949"/>
              <a:gd name="connsiteX3" fmla="*/ 0 w 4647783"/>
              <a:gd name="connsiteY3" fmla="*/ 8086949 h 8086949"/>
              <a:gd name="connsiteX4" fmla="*/ 0 w 4647783"/>
              <a:gd name="connsiteY4" fmla="*/ 0 h 8086949"/>
              <a:gd name="connsiteX0" fmla="*/ 0 w 4647783"/>
              <a:gd name="connsiteY0" fmla="*/ 0 h 8086949"/>
              <a:gd name="connsiteX1" fmla="*/ 3934928 w 4647783"/>
              <a:gd name="connsiteY1" fmla="*/ 577527 h 8086949"/>
              <a:gd name="connsiteX2" fmla="*/ 4647783 w 4647783"/>
              <a:gd name="connsiteY2" fmla="*/ 8086949 h 8086949"/>
              <a:gd name="connsiteX3" fmla="*/ 0 w 4647783"/>
              <a:gd name="connsiteY3" fmla="*/ 8086949 h 8086949"/>
              <a:gd name="connsiteX4" fmla="*/ 0 w 4647783"/>
              <a:gd name="connsiteY4" fmla="*/ 0 h 8086949"/>
              <a:gd name="connsiteX0" fmla="*/ 0 w 5823158"/>
              <a:gd name="connsiteY0" fmla="*/ 0 h 8086949"/>
              <a:gd name="connsiteX1" fmla="*/ 3934928 w 5823158"/>
              <a:gd name="connsiteY1" fmla="*/ 577527 h 8086949"/>
              <a:gd name="connsiteX2" fmla="*/ 5823158 w 5823158"/>
              <a:gd name="connsiteY2" fmla="*/ 2616658 h 8086949"/>
              <a:gd name="connsiteX3" fmla="*/ 0 w 5823158"/>
              <a:gd name="connsiteY3" fmla="*/ 8086949 h 8086949"/>
              <a:gd name="connsiteX4" fmla="*/ 0 w 5823158"/>
              <a:gd name="connsiteY4" fmla="*/ 0 h 808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3158" h="8086949">
                <a:moveTo>
                  <a:pt x="0" y="0"/>
                </a:moveTo>
                <a:lnTo>
                  <a:pt x="3934928" y="577527"/>
                </a:lnTo>
                <a:lnTo>
                  <a:pt x="5823158" y="2616658"/>
                </a:lnTo>
                <a:lnTo>
                  <a:pt x="0" y="80869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55773" y="3397250"/>
            <a:ext cx="3451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WORKSHOP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1680 m2 x3 floor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More than 300 workers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555773" y="5125303"/>
            <a:ext cx="3441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WAREHOUSE</a:t>
            </a:r>
            <a:endParaRPr lang="en-US" sz="2400" b="1" dirty="0" smtClean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1680 m2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More than 2000 pallets</a:t>
            </a:r>
            <a:endParaRPr lang="en-US" sz="24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6032500" y="3625850"/>
            <a:ext cx="370873" cy="0"/>
          </a:xfrm>
          <a:prstGeom prst="line">
            <a:avLst/>
          </a:prstGeom>
          <a:ln w="38100">
            <a:solidFill>
              <a:srgbClr val="EC1C2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56100" y="5378450"/>
            <a:ext cx="2047273" cy="0"/>
          </a:xfrm>
          <a:prstGeom prst="line">
            <a:avLst/>
          </a:prstGeom>
          <a:ln w="38100">
            <a:solidFill>
              <a:srgbClr val="EC1C2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59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WHAT’S NEXT?</a:t>
            </a:r>
            <a:endParaRPr lang="en-US" sz="2400" kern="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0" y="1416050"/>
            <a:ext cx="8190476" cy="58476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41900" y="5530850"/>
            <a:ext cx="900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HH DREAM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BINH LUC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6700" y="4508500"/>
            <a:ext cx="900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HH DREAM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THAI HA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854575" y="5840115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94300" y="4817765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WHAT’S NEXT?</a:t>
            </a:r>
            <a:endParaRPr lang="en-US" sz="2400" kern="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455" y="1797050"/>
            <a:ext cx="6123645" cy="51973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06046" y="4006850"/>
            <a:ext cx="470658" cy="533400"/>
          </a:xfrm>
          <a:prstGeom prst="rect">
            <a:avLst/>
          </a:prstGeom>
          <a:solidFill>
            <a:srgbClr val="FF151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ject 3"/>
          <p:cNvSpPr txBox="1">
            <a:spLocks/>
          </p:cNvSpPr>
          <p:nvPr/>
        </p:nvSpPr>
        <p:spPr>
          <a:xfrm>
            <a:off x="1003301" y="1949450"/>
            <a:ext cx="2438400" cy="1449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1800" kern="0" spc="-5" dirty="0" smtClean="0">
                <a:latin typeface="Arial"/>
                <a:cs typeface="Arial"/>
              </a:rPr>
              <a:t>HH Dream Thai Ha</a:t>
            </a:r>
          </a:p>
          <a:p>
            <a:pPr marL="12700" latinLnBrk="0">
              <a:spcBef>
                <a:spcPts val="100"/>
              </a:spcBef>
            </a:pPr>
            <a:endParaRPr lang="en-US" sz="1800" kern="0" spc="-5" dirty="0" smtClean="0">
              <a:latin typeface="Arial"/>
              <a:cs typeface="Arial"/>
            </a:endParaRPr>
          </a:p>
          <a:p>
            <a:pPr marL="12700" latinLnBrk="0">
              <a:spcBef>
                <a:spcPts val="100"/>
              </a:spcBef>
            </a:pPr>
            <a:r>
              <a:rPr lang="en-US" sz="1800" kern="0" spc="-5" dirty="0" smtClean="0">
                <a:latin typeface="Arial"/>
                <a:cs typeface="Arial"/>
              </a:rPr>
              <a:t>50000m2</a:t>
            </a:r>
            <a:endParaRPr lang="en-US" sz="1800" kern="0" spc="-5" dirty="0">
              <a:latin typeface="Arial"/>
              <a:cs typeface="Arial"/>
            </a:endParaRPr>
          </a:p>
          <a:p>
            <a:pPr marL="12700" latinLnBrk="0">
              <a:spcBef>
                <a:spcPts val="100"/>
              </a:spcBef>
            </a:pPr>
            <a:endParaRPr lang="en-US" sz="1800" kern="0" spc="-5" dirty="0">
              <a:latin typeface="Arial"/>
              <a:cs typeface="Arial"/>
            </a:endParaRPr>
          </a:p>
          <a:p>
            <a:pPr marL="12700" latinLnBrk="0">
              <a:spcBef>
                <a:spcPts val="100"/>
              </a:spcBef>
            </a:pPr>
            <a:r>
              <a:rPr lang="en-US" sz="1800" kern="0" spc="-5" dirty="0" smtClean="0">
                <a:latin typeface="Arial"/>
                <a:cs typeface="Arial"/>
              </a:rPr>
              <a:t>Will be started on 2025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89300" y="2154155"/>
            <a:ext cx="2691992" cy="1852695"/>
          </a:xfrm>
          <a:prstGeom prst="line">
            <a:avLst/>
          </a:prstGeom>
          <a:ln>
            <a:solidFill>
              <a:srgbClr val="FF151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86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Back to the Future IV: challenges for financial stability policy in the  next decade – Bank Under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21" b="27619"/>
          <a:stretch/>
        </p:blipFill>
        <p:spPr bwMode="auto">
          <a:xfrm>
            <a:off x="4171900" y="2033793"/>
            <a:ext cx="6508800" cy="547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66828" y="1426180"/>
            <a:ext cx="7351973" cy="6121400"/>
          </a:xfrm>
          <a:custGeom>
            <a:avLst/>
            <a:gdLst>
              <a:gd name="connsiteX0" fmla="*/ 0 w 6821227"/>
              <a:gd name="connsiteY0" fmla="*/ 0 h 4876800"/>
              <a:gd name="connsiteX1" fmla="*/ 6821227 w 6821227"/>
              <a:gd name="connsiteY1" fmla="*/ 0 h 4876800"/>
              <a:gd name="connsiteX2" fmla="*/ 6821227 w 6821227"/>
              <a:gd name="connsiteY2" fmla="*/ 4876800 h 4876800"/>
              <a:gd name="connsiteX3" fmla="*/ 0 w 6821227"/>
              <a:gd name="connsiteY3" fmla="*/ 4876800 h 4876800"/>
              <a:gd name="connsiteX4" fmla="*/ 0 w 6821227"/>
              <a:gd name="connsiteY4" fmla="*/ 0 h 4876800"/>
              <a:gd name="connsiteX0" fmla="*/ 0 w 10516927"/>
              <a:gd name="connsiteY0" fmla="*/ 0 h 4876800"/>
              <a:gd name="connsiteX1" fmla="*/ 10516927 w 10516927"/>
              <a:gd name="connsiteY1" fmla="*/ 254000 h 4876800"/>
              <a:gd name="connsiteX2" fmla="*/ 6821227 w 10516927"/>
              <a:gd name="connsiteY2" fmla="*/ 4876800 h 4876800"/>
              <a:gd name="connsiteX3" fmla="*/ 0 w 10516927"/>
              <a:gd name="connsiteY3" fmla="*/ 4876800 h 4876800"/>
              <a:gd name="connsiteX4" fmla="*/ 0 w 10516927"/>
              <a:gd name="connsiteY4" fmla="*/ 0 h 4876800"/>
              <a:gd name="connsiteX0" fmla="*/ 0 w 10516927"/>
              <a:gd name="connsiteY0" fmla="*/ 0 h 7112000"/>
              <a:gd name="connsiteX1" fmla="*/ 10516927 w 10516927"/>
              <a:gd name="connsiteY1" fmla="*/ 254000 h 7112000"/>
              <a:gd name="connsiteX2" fmla="*/ 369627 w 10516927"/>
              <a:gd name="connsiteY2" fmla="*/ 7112000 h 7112000"/>
              <a:gd name="connsiteX3" fmla="*/ 0 w 10516927"/>
              <a:gd name="connsiteY3" fmla="*/ 4876800 h 7112000"/>
              <a:gd name="connsiteX4" fmla="*/ 0 w 10516927"/>
              <a:gd name="connsiteY4" fmla="*/ 0 h 7112000"/>
              <a:gd name="connsiteX0" fmla="*/ 0 w 10516927"/>
              <a:gd name="connsiteY0" fmla="*/ 0 h 7112000"/>
              <a:gd name="connsiteX1" fmla="*/ 10516927 w 10516927"/>
              <a:gd name="connsiteY1" fmla="*/ 254000 h 7112000"/>
              <a:gd name="connsiteX2" fmla="*/ 369627 w 10516927"/>
              <a:gd name="connsiteY2" fmla="*/ 7112000 h 7112000"/>
              <a:gd name="connsiteX3" fmla="*/ 431800 w 10516927"/>
              <a:gd name="connsiteY3" fmla="*/ 4876800 h 7112000"/>
              <a:gd name="connsiteX4" fmla="*/ 0 w 10516927"/>
              <a:gd name="connsiteY4" fmla="*/ 0 h 7112000"/>
              <a:gd name="connsiteX0" fmla="*/ 546100 w 11063027"/>
              <a:gd name="connsiteY0" fmla="*/ 0 h 7112000"/>
              <a:gd name="connsiteX1" fmla="*/ 11063027 w 11063027"/>
              <a:gd name="connsiteY1" fmla="*/ 254000 h 7112000"/>
              <a:gd name="connsiteX2" fmla="*/ 915727 w 11063027"/>
              <a:gd name="connsiteY2" fmla="*/ 7112000 h 7112000"/>
              <a:gd name="connsiteX3" fmla="*/ 0 w 11063027"/>
              <a:gd name="connsiteY3" fmla="*/ 5130800 h 7112000"/>
              <a:gd name="connsiteX4" fmla="*/ 546100 w 11063027"/>
              <a:gd name="connsiteY4" fmla="*/ 0 h 7112000"/>
              <a:gd name="connsiteX0" fmla="*/ 546100 w 11063027"/>
              <a:gd name="connsiteY0" fmla="*/ 0 h 6273800"/>
              <a:gd name="connsiteX1" fmla="*/ 11063027 w 11063027"/>
              <a:gd name="connsiteY1" fmla="*/ 254000 h 6273800"/>
              <a:gd name="connsiteX2" fmla="*/ 2058727 w 11063027"/>
              <a:gd name="connsiteY2" fmla="*/ 6273800 h 6273800"/>
              <a:gd name="connsiteX3" fmla="*/ 0 w 11063027"/>
              <a:gd name="connsiteY3" fmla="*/ 5130800 h 6273800"/>
              <a:gd name="connsiteX4" fmla="*/ 546100 w 11063027"/>
              <a:gd name="connsiteY4" fmla="*/ 0 h 6273800"/>
              <a:gd name="connsiteX0" fmla="*/ 850900 w 11367827"/>
              <a:gd name="connsiteY0" fmla="*/ 0 h 6299200"/>
              <a:gd name="connsiteX1" fmla="*/ 11367827 w 11367827"/>
              <a:gd name="connsiteY1" fmla="*/ 254000 h 6299200"/>
              <a:gd name="connsiteX2" fmla="*/ 2363527 w 11367827"/>
              <a:gd name="connsiteY2" fmla="*/ 6273800 h 6299200"/>
              <a:gd name="connsiteX3" fmla="*/ 0 w 11367827"/>
              <a:gd name="connsiteY3" fmla="*/ 6299200 h 6299200"/>
              <a:gd name="connsiteX4" fmla="*/ 850900 w 11367827"/>
              <a:gd name="connsiteY4" fmla="*/ 0 h 6299200"/>
              <a:gd name="connsiteX0" fmla="*/ 850900 w 10135927"/>
              <a:gd name="connsiteY0" fmla="*/ 0 h 6299200"/>
              <a:gd name="connsiteX1" fmla="*/ 10135927 w 10135927"/>
              <a:gd name="connsiteY1" fmla="*/ 609600 h 6299200"/>
              <a:gd name="connsiteX2" fmla="*/ 2363527 w 10135927"/>
              <a:gd name="connsiteY2" fmla="*/ 6273800 h 6299200"/>
              <a:gd name="connsiteX3" fmla="*/ 0 w 10135927"/>
              <a:gd name="connsiteY3" fmla="*/ 6299200 h 6299200"/>
              <a:gd name="connsiteX4" fmla="*/ 850900 w 10135927"/>
              <a:gd name="connsiteY4" fmla="*/ 0 h 6299200"/>
              <a:gd name="connsiteX0" fmla="*/ 850900 w 9894627"/>
              <a:gd name="connsiteY0" fmla="*/ 0 h 6299200"/>
              <a:gd name="connsiteX1" fmla="*/ 9894627 w 9894627"/>
              <a:gd name="connsiteY1" fmla="*/ 406400 h 6299200"/>
              <a:gd name="connsiteX2" fmla="*/ 2363527 w 9894627"/>
              <a:gd name="connsiteY2" fmla="*/ 6273800 h 6299200"/>
              <a:gd name="connsiteX3" fmla="*/ 0 w 9894627"/>
              <a:gd name="connsiteY3" fmla="*/ 6299200 h 6299200"/>
              <a:gd name="connsiteX4" fmla="*/ 850900 w 9894627"/>
              <a:gd name="connsiteY4" fmla="*/ 0 h 6299200"/>
              <a:gd name="connsiteX0" fmla="*/ 850900 w 9907327"/>
              <a:gd name="connsiteY0" fmla="*/ 0 h 6299200"/>
              <a:gd name="connsiteX1" fmla="*/ 9907327 w 9907327"/>
              <a:gd name="connsiteY1" fmla="*/ 571500 h 6299200"/>
              <a:gd name="connsiteX2" fmla="*/ 2363527 w 9907327"/>
              <a:gd name="connsiteY2" fmla="*/ 6273800 h 6299200"/>
              <a:gd name="connsiteX3" fmla="*/ 0 w 9907327"/>
              <a:gd name="connsiteY3" fmla="*/ 6299200 h 6299200"/>
              <a:gd name="connsiteX4" fmla="*/ 850900 w 9907327"/>
              <a:gd name="connsiteY4" fmla="*/ 0 h 6299200"/>
              <a:gd name="connsiteX0" fmla="*/ 850900 w 9920027"/>
              <a:gd name="connsiteY0" fmla="*/ 0 h 6299200"/>
              <a:gd name="connsiteX1" fmla="*/ 9920027 w 9920027"/>
              <a:gd name="connsiteY1" fmla="*/ 698500 h 6299200"/>
              <a:gd name="connsiteX2" fmla="*/ 2363527 w 9920027"/>
              <a:gd name="connsiteY2" fmla="*/ 6273800 h 6299200"/>
              <a:gd name="connsiteX3" fmla="*/ 0 w 9920027"/>
              <a:gd name="connsiteY3" fmla="*/ 6299200 h 6299200"/>
              <a:gd name="connsiteX4" fmla="*/ 850900 w 9920027"/>
              <a:gd name="connsiteY4" fmla="*/ 0 h 6299200"/>
              <a:gd name="connsiteX0" fmla="*/ 850900 w 9907327"/>
              <a:gd name="connsiteY0" fmla="*/ 0 h 6299200"/>
              <a:gd name="connsiteX1" fmla="*/ 9907327 w 9907327"/>
              <a:gd name="connsiteY1" fmla="*/ 774700 h 6299200"/>
              <a:gd name="connsiteX2" fmla="*/ 2363527 w 9907327"/>
              <a:gd name="connsiteY2" fmla="*/ 6273800 h 6299200"/>
              <a:gd name="connsiteX3" fmla="*/ 0 w 9907327"/>
              <a:gd name="connsiteY3" fmla="*/ 6299200 h 6299200"/>
              <a:gd name="connsiteX4" fmla="*/ 850900 w 9907327"/>
              <a:gd name="connsiteY4" fmla="*/ 0 h 6299200"/>
              <a:gd name="connsiteX0" fmla="*/ 838200 w 9894627"/>
              <a:gd name="connsiteY0" fmla="*/ 0 h 6273800"/>
              <a:gd name="connsiteX1" fmla="*/ 9894627 w 9894627"/>
              <a:gd name="connsiteY1" fmla="*/ 774700 h 6273800"/>
              <a:gd name="connsiteX2" fmla="*/ 2350827 w 9894627"/>
              <a:gd name="connsiteY2" fmla="*/ 6273800 h 6273800"/>
              <a:gd name="connsiteX3" fmla="*/ 0 w 9894627"/>
              <a:gd name="connsiteY3" fmla="*/ 4737100 h 6273800"/>
              <a:gd name="connsiteX4" fmla="*/ 838200 w 9894627"/>
              <a:gd name="connsiteY4" fmla="*/ 0 h 6273800"/>
              <a:gd name="connsiteX0" fmla="*/ 838200 w 9894627"/>
              <a:gd name="connsiteY0" fmla="*/ 0 h 6134100"/>
              <a:gd name="connsiteX1" fmla="*/ 9894627 w 9894627"/>
              <a:gd name="connsiteY1" fmla="*/ 774700 h 6134100"/>
              <a:gd name="connsiteX2" fmla="*/ 2579427 w 9894627"/>
              <a:gd name="connsiteY2" fmla="*/ 6134100 h 6134100"/>
              <a:gd name="connsiteX3" fmla="*/ 0 w 9894627"/>
              <a:gd name="connsiteY3" fmla="*/ 4737100 h 6134100"/>
              <a:gd name="connsiteX4" fmla="*/ 838200 w 9894627"/>
              <a:gd name="connsiteY4" fmla="*/ 0 h 6134100"/>
              <a:gd name="connsiteX0" fmla="*/ 838200 w 10135927"/>
              <a:gd name="connsiteY0" fmla="*/ 0 h 6134100"/>
              <a:gd name="connsiteX1" fmla="*/ 10135927 w 10135927"/>
              <a:gd name="connsiteY1" fmla="*/ 749300 h 6134100"/>
              <a:gd name="connsiteX2" fmla="*/ 2579427 w 10135927"/>
              <a:gd name="connsiteY2" fmla="*/ 6134100 h 6134100"/>
              <a:gd name="connsiteX3" fmla="*/ 0 w 10135927"/>
              <a:gd name="connsiteY3" fmla="*/ 4737100 h 6134100"/>
              <a:gd name="connsiteX4" fmla="*/ 838200 w 10135927"/>
              <a:gd name="connsiteY4" fmla="*/ 0 h 6134100"/>
              <a:gd name="connsiteX0" fmla="*/ 9105900 w 10135927"/>
              <a:gd name="connsiteY0" fmla="*/ 0 h 6591300"/>
              <a:gd name="connsiteX1" fmla="*/ 10135927 w 10135927"/>
              <a:gd name="connsiteY1" fmla="*/ 1206500 h 6591300"/>
              <a:gd name="connsiteX2" fmla="*/ 2579427 w 10135927"/>
              <a:gd name="connsiteY2" fmla="*/ 6591300 h 6591300"/>
              <a:gd name="connsiteX3" fmla="*/ 0 w 10135927"/>
              <a:gd name="connsiteY3" fmla="*/ 5194300 h 6591300"/>
              <a:gd name="connsiteX4" fmla="*/ 9105900 w 10135927"/>
              <a:gd name="connsiteY4" fmla="*/ 0 h 6591300"/>
              <a:gd name="connsiteX0" fmla="*/ 9080500 w 10135927"/>
              <a:gd name="connsiteY0" fmla="*/ 0 h 6286500"/>
              <a:gd name="connsiteX1" fmla="*/ 10135927 w 10135927"/>
              <a:gd name="connsiteY1" fmla="*/ 901700 h 6286500"/>
              <a:gd name="connsiteX2" fmla="*/ 2579427 w 10135927"/>
              <a:gd name="connsiteY2" fmla="*/ 6286500 h 6286500"/>
              <a:gd name="connsiteX3" fmla="*/ 0 w 10135927"/>
              <a:gd name="connsiteY3" fmla="*/ 4889500 h 6286500"/>
              <a:gd name="connsiteX4" fmla="*/ 9080500 w 10135927"/>
              <a:gd name="connsiteY4" fmla="*/ 0 h 6286500"/>
              <a:gd name="connsiteX0" fmla="*/ 6501073 w 7556500"/>
              <a:gd name="connsiteY0" fmla="*/ 0 h 6286500"/>
              <a:gd name="connsiteX1" fmla="*/ 7556500 w 7556500"/>
              <a:gd name="connsiteY1" fmla="*/ 901700 h 6286500"/>
              <a:gd name="connsiteX2" fmla="*/ 0 w 7556500"/>
              <a:gd name="connsiteY2" fmla="*/ 6286500 h 6286500"/>
              <a:gd name="connsiteX3" fmla="*/ 201873 w 7556500"/>
              <a:gd name="connsiteY3" fmla="*/ 342900 h 6286500"/>
              <a:gd name="connsiteX4" fmla="*/ 6501073 w 7556500"/>
              <a:gd name="connsiteY4" fmla="*/ 0 h 6286500"/>
              <a:gd name="connsiteX0" fmla="*/ 6589973 w 7556500"/>
              <a:gd name="connsiteY0" fmla="*/ 0 h 6134100"/>
              <a:gd name="connsiteX1" fmla="*/ 7556500 w 7556500"/>
              <a:gd name="connsiteY1" fmla="*/ 749300 h 6134100"/>
              <a:gd name="connsiteX2" fmla="*/ 0 w 7556500"/>
              <a:gd name="connsiteY2" fmla="*/ 6134100 h 6134100"/>
              <a:gd name="connsiteX3" fmla="*/ 201873 w 7556500"/>
              <a:gd name="connsiteY3" fmla="*/ 190500 h 6134100"/>
              <a:gd name="connsiteX4" fmla="*/ 6589973 w 7556500"/>
              <a:gd name="connsiteY4" fmla="*/ 0 h 6134100"/>
              <a:gd name="connsiteX0" fmla="*/ 6589973 w 7315200"/>
              <a:gd name="connsiteY0" fmla="*/ 0 h 6134100"/>
              <a:gd name="connsiteX1" fmla="*/ 7315200 w 7315200"/>
              <a:gd name="connsiteY1" fmla="*/ 914400 h 6134100"/>
              <a:gd name="connsiteX2" fmla="*/ 0 w 7315200"/>
              <a:gd name="connsiteY2" fmla="*/ 6134100 h 6134100"/>
              <a:gd name="connsiteX3" fmla="*/ 201873 w 7315200"/>
              <a:gd name="connsiteY3" fmla="*/ 190500 h 6134100"/>
              <a:gd name="connsiteX4" fmla="*/ 6589973 w 7315200"/>
              <a:gd name="connsiteY4" fmla="*/ 0 h 6134100"/>
              <a:gd name="connsiteX0" fmla="*/ 7351973 w 7351973"/>
              <a:gd name="connsiteY0" fmla="*/ 0 h 6121400"/>
              <a:gd name="connsiteX1" fmla="*/ 7315200 w 7351973"/>
              <a:gd name="connsiteY1" fmla="*/ 901700 h 6121400"/>
              <a:gd name="connsiteX2" fmla="*/ 0 w 7351973"/>
              <a:gd name="connsiteY2" fmla="*/ 6121400 h 6121400"/>
              <a:gd name="connsiteX3" fmla="*/ 201873 w 7351973"/>
              <a:gd name="connsiteY3" fmla="*/ 177800 h 6121400"/>
              <a:gd name="connsiteX4" fmla="*/ 7351973 w 7351973"/>
              <a:gd name="connsiteY4" fmla="*/ 0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1973" h="6121400">
                <a:moveTo>
                  <a:pt x="7351973" y="0"/>
                </a:moveTo>
                <a:lnTo>
                  <a:pt x="7315200" y="901700"/>
                </a:lnTo>
                <a:lnTo>
                  <a:pt x="0" y="6121400"/>
                </a:lnTo>
                <a:lnTo>
                  <a:pt x="201873" y="177800"/>
                </a:lnTo>
                <a:lnTo>
                  <a:pt x="735197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WHAT’S NEXT?</a:t>
            </a:r>
            <a:endParaRPr lang="en-US" sz="2400" kern="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0500" y="1949450"/>
            <a:ext cx="47496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NEAR FUTURE</a:t>
            </a:r>
          </a:p>
          <a:p>
            <a:pPr marL="342900" indent="-342900">
              <a:buFontTx/>
              <a:buChar char="-"/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Publication printing licence.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least 6 total printing machines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More automatic die-cut machines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0500" y="4808743"/>
            <a:ext cx="36821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PHASE 3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Production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Facilities</a:t>
            </a:r>
            <a:endParaRPr lang="vi-VN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vi-V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HH Thai Ha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79500" y="5061890"/>
            <a:ext cx="228600" cy="0"/>
          </a:xfrm>
          <a:prstGeom prst="line">
            <a:avLst/>
          </a:prstGeom>
          <a:ln w="38100">
            <a:solidFill>
              <a:srgbClr val="EC1C2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79500" y="2178050"/>
            <a:ext cx="228600" cy="0"/>
          </a:xfrm>
          <a:prstGeom prst="line">
            <a:avLst/>
          </a:prstGeom>
          <a:ln w="38100">
            <a:solidFill>
              <a:srgbClr val="EC1C2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60500" y="3778250"/>
            <a:ext cx="41288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GET OUR OWN APPROVED LAB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be completed in 2023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 smtClean="0"/>
          </a:p>
          <a:p>
            <a:endParaRPr lang="en-US" sz="2400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079500" y="4031397"/>
            <a:ext cx="228600" cy="0"/>
          </a:xfrm>
          <a:prstGeom prst="line">
            <a:avLst/>
          </a:prstGeom>
          <a:ln w="38100">
            <a:solidFill>
              <a:srgbClr val="EC1C2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6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0354" r="1455" b="47787"/>
          <a:stretch/>
        </p:blipFill>
        <p:spPr>
          <a:xfrm>
            <a:off x="-1117600" y="-144724"/>
            <a:ext cx="11811000" cy="77012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61462A-5A76-0645-B8CA-A6391EC45CB2}"/>
              </a:ext>
            </a:extLst>
          </p:cNvPr>
          <p:cNvSpPr/>
          <p:nvPr/>
        </p:nvSpPr>
        <p:spPr>
          <a:xfrm>
            <a:off x="3025140" y="1111251"/>
            <a:ext cx="4643120" cy="2895600"/>
          </a:xfrm>
          <a:prstGeom prst="rect">
            <a:avLst/>
          </a:prstGeom>
          <a:solidFill>
            <a:srgbClr val="F9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CE6C9-7228-4143-8A5F-2BDE547B8B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8862" t="26499" r="29349" b="60261"/>
          <a:stretch/>
        </p:blipFill>
        <p:spPr>
          <a:xfrm>
            <a:off x="4318086" y="2406650"/>
            <a:ext cx="2267858" cy="190500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025140" y="4064667"/>
            <a:ext cx="4643120" cy="767633"/>
          </a:xfrm>
          <a:custGeom>
            <a:avLst/>
            <a:gdLst/>
            <a:ahLst/>
            <a:cxnLst/>
            <a:rect l="l" t="t" r="r" b="b"/>
            <a:pathLst>
              <a:path w="3505200">
                <a:moveTo>
                  <a:pt x="0" y="0"/>
                </a:moveTo>
                <a:lnTo>
                  <a:pt x="3505200" y="0"/>
                </a:lnTo>
              </a:path>
            </a:pathLst>
          </a:cu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17089" y="4235450"/>
            <a:ext cx="499181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" algn="ctr">
              <a:lnSpc>
                <a:spcPct val="100000"/>
              </a:lnSpc>
              <a:spcBef>
                <a:spcPts val="100"/>
              </a:spcBef>
              <a:tabLst>
                <a:tab pos="2170430" algn="l"/>
              </a:tabLst>
            </a:pPr>
            <a:r>
              <a:rPr lang="en-US" sz="3200" b="1" spc="-1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spc="-1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HANK YOU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94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PANORAMA</a:t>
            </a:r>
            <a:endParaRPr lang="en-US" sz="2400" kern="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570116"/>
            <a:ext cx="10287000" cy="541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0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93" y="1362845"/>
            <a:ext cx="9933333" cy="616190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LOCATION</a:t>
            </a:r>
            <a:endParaRPr lang="en-US" sz="2400" kern="0" dirty="0">
              <a:latin typeface="Arial"/>
              <a:cs typeface="Arial"/>
            </a:endParaRPr>
          </a:p>
        </p:txBody>
      </p:sp>
      <p:pic>
        <p:nvPicPr>
          <p:cNvPr id="2054" name="Picture 6" descr="Airport - Free maps and location icon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2" y="1378289"/>
            <a:ext cx="769439" cy="76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p Pointer with Symbol Anchor and Sea Port Icon Digital Purple for Any  Design Isolated on White Vector Illustration Stock Vector - Illustration of  ocean, locate: 17472316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8750" y1="41250" x2="48750" y2="41250"/>
                        <a14:foregroundMark x1="42500" y1="50875" x2="42500" y2="50875"/>
                        <a14:foregroundMark x1="40750" y1="42500" x2="40750" y2="42500"/>
                        <a14:foregroundMark x1="44875" y1="39625" x2="44875" y2="39625"/>
                        <a14:foregroundMark x1="45000" y1="37125" x2="57750" y2="36625"/>
                        <a14:foregroundMark x1="56375" y1="36875" x2="55125" y2="47250"/>
                        <a14:foregroundMark x1="54625" y1="47500" x2="40375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872" y="2940050"/>
            <a:ext cx="1327150" cy="1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99" y="4585487"/>
            <a:ext cx="900615" cy="10657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11" y="5651240"/>
            <a:ext cx="900615" cy="106575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2687139" y="5378450"/>
            <a:ext cx="121176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977607" y="6445250"/>
            <a:ext cx="121176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3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CTP SYSTEM</a:t>
            </a:r>
            <a:endParaRPr lang="en-US" sz="2400" kern="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00" y="1492250"/>
            <a:ext cx="5332446" cy="2276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58" y="1492250"/>
            <a:ext cx="4063735" cy="2276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597" y="4692652"/>
            <a:ext cx="3117576" cy="17377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03" y="4692650"/>
            <a:ext cx="3086943" cy="17377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6624" y="4692652"/>
            <a:ext cx="3025322" cy="1738630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496257"/>
              </p:ext>
            </p:extLst>
          </p:nvPr>
        </p:nvGraphicFramePr>
        <p:xfrm>
          <a:off x="577203" y="3927168"/>
          <a:ext cx="9644744" cy="6130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9836">
                  <a:extLst>
                    <a:ext uri="{9D8B030D-6E8A-4147-A177-3AD203B41FA5}">
                      <a16:colId xmlns:a16="http://schemas.microsoft.com/office/drawing/2014/main" val="2109196256"/>
                    </a:ext>
                  </a:extLst>
                </a:gridCol>
                <a:gridCol w="402459">
                  <a:extLst>
                    <a:ext uri="{9D8B030D-6E8A-4147-A177-3AD203B41FA5}">
                      <a16:colId xmlns:a16="http://schemas.microsoft.com/office/drawing/2014/main" val="1039059802"/>
                    </a:ext>
                  </a:extLst>
                </a:gridCol>
                <a:gridCol w="970469">
                  <a:extLst>
                    <a:ext uri="{9D8B030D-6E8A-4147-A177-3AD203B41FA5}">
                      <a16:colId xmlns:a16="http://schemas.microsoft.com/office/drawing/2014/main" val="763715003"/>
                    </a:ext>
                  </a:extLst>
                </a:gridCol>
                <a:gridCol w="1221649">
                  <a:extLst>
                    <a:ext uri="{9D8B030D-6E8A-4147-A177-3AD203B41FA5}">
                      <a16:colId xmlns:a16="http://schemas.microsoft.com/office/drawing/2014/main" val="3778393531"/>
                    </a:ext>
                  </a:extLst>
                </a:gridCol>
                <a:gridCol w="970469">
                  <a:extLst>
                    <a:ext uri="{9D8B030D-6E8A-4147-A177-3AD203B41FA5}">
                      <a16:colId xmlns:a16="http://schemas.microsoft.com/office/drawing/2014/main" val="3113653222"/>
                    </a:ext>
                  </a:extLst>
                </a:gridCol>
                <a:gridCol w="950488">
                  <a:extLst>
                    <a:ext uri="{9D8B030D-6E8A-4147-A177-3AD203B41FA5}">
                      <a16:colId xmlns:a16="http://schemas.microsoft.com/office/drawing/2014/main" val="2755345108"/>
                    </a:ext>
                  </a:extLst>
                </a:gridCol>
                <a:gridCol w="1141727">
                  <a:extLst>
                    <a:ext uri="{9D8B030D-6E8A-4147-A177-3AD203B41FA5}">
                      <a16:colId xmlns:a16="http://schemas.microsoft.com/office/drawing/2014/main" val="3523947117"/>
                    </a:ext>
                  </a:extLst>
                </a:gridCol>
                <a:gridCol w="1358655">
                  <a:extLst>
                    <a:ext uri="{9D8B030D-6E8A-4147-A177-3AD203B41FA5}">
                      <a16:colId xmlns:a16="http://schemas.microsoft.com/office/drawing/2014/main" val="1277549980"/>
                    </a:ext>
                  </a:extLst>
                </a:gridCol>
                <a:gridCol w="1018992">
                  <a:extLst>
                    <a:ext uri="{9D8B030D-6E8A-4147-A177-3AD203B41FA5}">
                      <a16:colId xmlns:a16="http://schemas.microsoft.com/office/drawing/2014/main" val="1456926182"/>
                    </a:ext>
                  </a:extLst>
                </a:gridCol>
              </a:tblGrid>
              <a:tr h="2142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Machine 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QTY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Brand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MODEL NO.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max size mm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min size mm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capacity(pcs/h)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Averege Output/ hr.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Origin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extLst>
                  <a:ext uri="{0D108BD9-81ED-4DB2-BD59-A6C34878D82A}">
                    <a16:rowId xmlns:a16="http://schemas.microsoft.com/office/drawing/2014/main" val="369984439"/>
                  </a:ext>
                </a:extLst>
              </a:tr>
              <a:tr h="199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CTP System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Heidelberg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Suprasetter 106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930x1140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323x370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29 Sheets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12 Sheets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Germany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3734488344"/>
                  </a:ext>
                </a:extLst>
              </a:tr>
              <a:tr h="199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CTP System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Heidelberg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Suprasetter 145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1425x1460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500x650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25 Sheets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1S Sheets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Germany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2753331254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775233"/>
              </p:ext>
            </p:extLst>
          </p:nvPr>
        </p:nvGraphicFramePr>
        <p:xfrm>
          <a:off x="577203" y="6525785"/>
          <a:ext cx="9644744" cy="5950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9836">
                  <a:extLst>
                    <a:ext uri="{9D8B030D-6E8A-4147-A177-3AD203B41FA5}">
                      <a16:colId xmlns:a16="http://schemas.microsoft.com/office/drawing/2014/main" val="2428305352"/>
                    </a:ext>
                  </a:extLst>
                </a:gridCol>
                <a:gridCol w="402459">
                  <a:extLst>
                    <a:ext uri="{9D8B030D-6E8A-4147-A177-3AD203B41FA5}">
                      <a16:colId xmlns:a16="http://schemas.microsoft.com/office/drawing/2014/main" val="1816857828"/>
                    </a:ext>
                  </a:extLst>
                </a:gridCol>
                <a:gridCol w="970469">
                  <a:extLst>
                    <a:ext uri="{9D8B030D-6E8A-4147-A177-3AD203B41FA5}">
                      <a16:colId xmlns:a16="http://schemas.microsoft.com/office/drawing/2014/main" val="3150547979"/>
                    </a:ext>
                  </a:extLst>
                </a:gridCol>
                <a:gridCol w="1221649">
                  <a:extLst>
                    <a:ext uri="{9D8B030D-6E8A-4147-A177-3AD203B41FA5}">
                      <a16:colId xmlns:a16="http://schemas.microsoft.com/office/drawing/2014/main" val="4240456651"/>
                    </a:ext>
                  </a:extLst>
                </a:gridCol>
                <a:gridCol w="970469">
                  <a:extLst>
                    <a:ext uri="{9D8B030D-6E8A-4147-A177-3AD203B41FA5}">
                      <a16:colId xmlns:a16="http://schemas.microsoft.com/office/drawing/2014/main" val="1093261703"/>
                    </a:ext>
                  </a:extLst>
                </a:gridCol>
                <a:gridCol w="950488">
                  <a:extLst>
                    <a:ext uri="{9D8B030D-6E8A-4147-A177-3AD203B41FA5}">
                      <a16:colId xmlns:a16="http://schemas.microsoft.com/office/drawing/2014/main" val="2542348451"/>
                    </a:ext>
                  </a:extLst>
                </a:gridCol>
                <a:gridCol w="1141727">
                  <a:extLst>
                    <a:ext uri="{9D8B030D-6E8A-4147-A177-3AD203B41FA5}">
                      <a16:colId xmlns:a16="http://schemas.microsoft.com/office/drawing/2014/main" val="3227407171"/>
                    </a:ext>
                  </a:extLst>
                </a:gridCol>
                <a:gridCol w="1358655">
                  <a:extLst>
                    <a:ext uri="{9D8B030D-6E8A-4147-A177-3AD203B41FA5}">
                      <a16:colId xmlns:a16="http://schemas.microsoft.com/office/drawing/2014/main" val="1452399966"/>
                    </a:ext>
                  </a:extLst>
                </a:gridCol>
                <a:gridCol w="1018992">
                  <a:extLst>
                    <a:ext uri="{9D8B030D-6E8A-4147-A177-3AD203B41FA5}">
                      <a16:colId xmlns:a16="http://schemas.microsoft.com/office/drawing/2014/main" val="2890625697"/>
                    </a:ext>
                  </a:extLst>
                </a:gridCol>
              </a:tblGrid>
              <a:tr h="2142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Machine 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QTY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Brand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MODEL NO.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max size mm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min size mm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capacity(pcs/h)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Averege Output/ hr.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Origin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ctr"/>
                </a:tc>
                <a:extLst>
                  <a:ext uri="{0D108BD9-81ED-4DB2-BD59-A6C34878D82A}">
                    <a16:rowId xmlns:a16="http://schemas.microsoft.com/office/drawing/2014/main" val="3539738616"/>
                  </a:ext>
                </a:extLst>
              </a:tr>
              <a:tr h="199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Digital Proofer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Epson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P9000 True Color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1900929354"/>
                  </a:ext>
                </a:extLst>
              </a:tr>
              <a:tr h="1813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Plotter/Sample Maker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Aoke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DCZ701713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1700x1300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0" marR="8570" marT="8570" marB="0" anchor="b"/>
                </a:tc>
                <a:extLst>
                  <a:ext uri="{0D108BD9-81ED-4DB2-BD59-A6C34878D82A}">
                    <a16:rowId xmlns:a16="http://schemas.microsoft.com/office/drawing/2014/main" val="1772718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70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SHEET CUTTER</a:t>
            </a:r>
            <a:endParaRPr lang="en-US" sz="2400" kern="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0545"/>
          <a:stretch/>
        </p:blipFill>
        <p:spPr>
          <a:xfrm>
            <a:off x="541020" y="4692650"/>
            <a:ext cx="5287773" cy="2458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00" y="1486360"/>
            <a:ext cx="5282693" cy="287624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869809"/>
              </p:ext>
            </p:extLst>
          </p:nvPr>
        </p:nvGraphicFramePr>
        <p:xfrm>
          <a:off x="6139688" y="1948589"/>
          <a:ext cx="3581400" cy="438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289">
                  <a:extLst>
                    <a:ext uri="{9D8B030D-6E8A-4147-A177-3AD203B41FA5}">
                      <a16:colId xmlns:a16="http://schemas.microsoft.com/office/drawing/2014/main" val="2807027296"/>
                    </a:ext>
                  </a:extLst>
                </a:gridCol>
                <a:gridCol w="457510">
                  <a:extLst>
                    <a:ext uri="{9D8B030D-6E8A-4147-A177-3AD203B41FA5}">
                      <a16:colId xmlns:a16="http://schemas.microsoft.com/office/drawing/2014/main" val="66033986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26095591"/>
                    </a:ext>
                  </a:extLst>
                </a:gridCol>
                <a:gridCol w="990601">
                  <a:extLst>
                    <a:ext uri="{9D8B030D-6E8A-4147-A177-3AD203B41FA5}">
                      <a16:colId xmlns:a16="http://schemas.microsoft.com/office/drawing/2014/main" val="2425138483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Machine Type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Brand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MODEL NO.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844658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Rotary Sheet Cutter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Houseng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HSC1500S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986175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268355"/>
              </p:ext>
            </p:extLst>
          </p:nvPr>
        </p:nvGraphicFramePr>
        <p:xfrm>
          <a:off x="6139688" y="2425700"/>
          <a:ext cx="3581400" cy="438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4833">
                  <a:extLst>
                    <a:ext uri="{9D8B030D-6E8A-4147-A177-3AD203B41FA5}">
                      <a16:colId xmlns:a16="http://schemas.microsoft.com/office/drawing/2014/main" val="1392258074"/>
                    </a:ext>
                  </a:extLst>
                </a:gridCol>
                <a:gridCol w="1111469">
                  <a:extLst>
                    <a:ext uri="{9D8B030D-6E8A-4147-A177-3AD203B41FA5}">
                      <a16:colId xmlns:a16="http://schemas.microsoft.com/office/drawing/2014/main" val="3216131957"/>
                    </a:ext>
                  </a:extLst>
                </a:gridCol>
                <a:gridCol w="1335098">
                  <a:extLst>
                    <a:ext uri="{9D8B030D-6E8A-4147-A177-3AD203B41FA5}">
                      <a16:colId xmlns:a16="http://schemas.microsoft.com/office/drawing/2014/main" val="951107506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max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min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capacity(pcs/h)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440733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1500x1650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1500x400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7800-22500s/h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591530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069523" y="1500330"/>
            <a:ext cx="2383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HOUSENG HSC1500S</a:t>
            </a:r>
            <a:endParaRPr lang="en-US" sz="20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151594"/>
              </p:ext>
            </p:extLst>
          </p:nvPr>
        </p:nvGraphicFramePr>
        <p:xfrm>
          <a:off x="6108700" y="3401715"/>
          <a:ext cx="3581400" cy="438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289">
                  <a:extLst>
                    <a:ext uri="{9D8B030D-6E8A-4147-A177-3AD203B41FA5}">
                      <a16:colId xmlns:a16="http://schemas.microsoft.com/office/drawing/2014/main" val="2807027296"/>
                    </a:ext>
                  </a:extLst>
                </a:gridCol>
                <a:gridCol w="457510">
                  <a:extLst>
                    <a:ext uri="{9D8B030D-6E8A-4147-A177-3AD203B41FA5}">
                      <a16:colId xmlns:a16="http://schemas.microsoft.com/office/drawing/2014/main" val="66033986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26095591"/>
                    </a:ext>
                  </a:extLst>
                </a:gridCol>
                <a:gridCol w="990601">
                  <a:extLst>
                    <a:ext uri="{9D8B030D-6E8A-4147-A177-3AD203B41FA5}">
                      <a16:colId xmlns:a16="http://schemas.microsoft.com/office/drawing/2014/main" val="2425138483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Machine Type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Brand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MODEL NO.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844658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Rotary Sheet Cutter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Houseng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HSC1700S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986175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850797"/>
              </p:ext>
            </p:extLst>
          </p:nvPr>
        </p:nvGraphicFramePr>
        <p:xfrm>
          <a:off x="6108700" y="3878826"/>
          <a:ext cx="3581400" cy="438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4833">
                  <a:extLst>
                    <a:ext uri="{9D8B030D-6E8A-4147-A177-3AD203B41FA5}">
                      <a16:colId xmlns:a16="http://schemas.microsoft.com/office/drawing/2014/main" val="1392258074"/>
                    </a:ext>
                  </a:extLst>
                </a:gridCol>
                <a:gridCol w="1111469">
                  <a:extLst>
                    <a:ext uri="{9D8B030D-6E8A-4147-A177-3AD203B41FA5}">
                      <a16:colId xmlns:a16="http://schemas.microsoft.com/office/drawing/2014/main" val="3216131957"/>
                    </a:ext>
                  </a:extLst>
                </a:gridCol>
                <a:gridCol w="1335098">
                  <a:extLst>
                    <a:ext uri="{9D8B030D-6E8A-4147-A177-3AD203B41FA5}">
                      <a16:colId xmlns:a16="http://schemas.microsoft.com/office/drawing/2014/main" val="951107506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max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min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capacity(pcs/h)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440733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1600x1700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1500x400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7800-22500s/h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5915300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038535" y="3016250"/>
            <a:ext cx="2383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HOUSENG HSC1700S</a:t>
            </a:r>
            <a:endParaRPr lang="en-US" sz="2000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666321"/>
              </p:ext>
            </p:extLst>
          </p:nvPr>
        </p:nvGraphicFramePr>
        <p:xfrm>
          <a:off x="6072063" y="6235396"/>
          <a:ext cx="3592633" cy="438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2833">
                  <a:extLst>
                    <a:ext uri="{9D8B030D-6E8A-4147-A177-3AD203B41FA5}">
                      <a16:colId xmlns:a16="http://schemas.microsoft.com/office/drawing/2014/main" val="251094276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0237194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2556682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3400383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Machine Type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QTY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Brand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MODEL NO.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880036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Guillotine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Guowang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K-115SE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4622092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478342"/>
              </p:ext>
            </p:extLst>
          </p:nvPr>
        </p:nvGraphicFramePr>
        <p:xfrm>
          <a:off x="6072063" y="6712507"/>
          <a:ext cx="3592633" cy="438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8033">
                  <a:extLst>
                    <a:ext uri="{9D8B030D-6E8A-4147-A177-3AD203B41FA5}">
                      <a16:colId xmlns:a16="http://schemas.microsoft.com/office/drawing/2014/main" val="50336344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698607896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187487382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max size mm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min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capacity(pcs/h)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921515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w:1150mm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7075709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032500" y="4692650"/>
            <a:ext cx="3401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GUOWANG </a:t>
            </a:r>
            <a:r>
              <a:rPr lang="en-US" sz="2000" b="1" dirty="0"/>
              <a:t>QS4 / Di76G / </a:t>
            </a:r>
            <a:r>
              <a:rPr lang="en-US" sz="2000" b="1" dirty="0" smtClean="0"/>
              <a:t>G54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292974"/>
              </p:ext>
            </p:extLst>
          </p:nvPr>
        </p:nvGraphicFramePr>
        <p:xfrm>
          <a:off x="6069523" y="5148989"/>
          <a:ext cx="3595174" cy="438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0536">
                  <a:extLst>
                    <a:ext uri="{9D8B030D-6E8A-4147-A177-3AD203B41FA5}">
                      <a16:colId xmlns:a16="http://schemas.microsoft.com/office/drawing/2014/main" val="2510942766"/>
                    </a:ext>
                  </a:extLst>
                </a:gridCol>
                <a:gridCol w="378327">
                  <a:extLst>
                    <a:ext uri="{9D8B030D-6E8A-4147-A177-3AD203B41FA5}">
                      <a16:colId xmlns:a16="http://schemas.microsoft.com/office/drawing/2014/main" val="2102371946"/>
                    </a:ext>
                  </a:extLst>
                </a:gridCol>
                <a:gridCol w="1286311">
                  <a:extLst>
                    <a:ext uri="{9D8B030D-6E8A-4147-A177-3AD203B41FA5}">
                      <a16:colId xmlns:a16="http://schemas.microsoft.com/office/drawing/2014/main" val="125566823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Machine Type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QTY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Brand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880036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Automation Cutting System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Guowang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4622092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295512"/>
              </p:ext>
            </p:extLst>
          </p:nvPr>
        </p:nvGraphicFramePr>
        <p:xfrm>
          <a:off x="6069523" y="5626100"/>
          <a:ext cx="3595173" cy="438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177">
                  <a:extLst>
                    <a:ext uri="{9D8B030D-6E8A-4147-A177-3AD203B41FA5}">
                      <a16:colId xmlns:a16="http://schemas.microsoft.com/office/drawing/2014/main" val="503363448"/>
                    </a:ext>
                  </a:extLst>
                </a:gridCol>
                <a:gridCol w="1650996">
                  <a:extLst>
                    <a:ext uri="{9D8B030D-6E8A-4147-A177-3AD203B41FA5}">
                      <a16:colId xmlns:a16="http://schemas.microsoft.com/office/drawing/2014/main" val="1187487382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MODEL NO.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Max width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8921515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QS4 / Di76G / G54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1760mm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7075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989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PRINTING</a:t>
            </a:r>
            <a:endParaRPr lang="en-US" sz="2400" kern="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644650"/>
            <a:ext cx="4539669" cy="2560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27" y="4561974"/>
            <a:ext cx="4559573" cy="256476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37297"/>
              </p:ext>
            </p:extLst>
          </p:nvPr>
        </p:nvGraphicFramePr>
        <p:xfrm>
          <a:off x="5722931" y="2441975"/>
          <a:ext cx="3991974" cy="428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0564">
                  <a:extLst>
                    <a:ext uri="{9D8B030D-6E8A-4147-A177-3AD203B41FA5}">
                      <a16:colId xmlns:a16="http://schemas.microsoft.com/office/drawing/2014/main" val="1715702152"/>
                    </a:ext>
                  </a:extLst>
                </a:gridCol>
                <a:gridCol w="1224429">
                  <a:extLst>
                    <a:ext uri="{9D8B030D-6E8A-4147-A177-3AD203B41FA5}">
                      <a16:colId xmlns:a16="http://schemas.microsoft.com/office/drawing/2014/main" val="263980960"/>
                    </a:ext>
                  </a:extLst>
                </a:gridCol>
                <a:gridCol w="1626981">
                  <a:extLst>
                    <a:ext uri="{9D8B030D-6E8A-4147-A177-3AD203B41FA5}">
                      <a16:colId xmlns:a16="http://schemas.microsoft.com/office/drawing/2014/main" val="10960224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max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min size mm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capacity(pcs/h)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5945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720x1020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340x480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15000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7029426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651500" y="1568450"/>
            <a:ext cx="2702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HEIDELBERG CD102-6+L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651499" y="3008771"/>
            <a:ext cx="2702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HEIDELBERG CD102-5+L</a:t>
            </a:r>
            <a:endParaRPr lang="en-US" sz="2000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268321"/>
              </p:ext>
            </p:extLst>
          </p:nvPr>
        </p:nvGraphicFramePr>
        <p:xfrm>
          <a:off x="5722931" y="3408882"/>
          <a:ext cx="3991974" cy="384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7769">
                  <a:extLst>
                    <a:ext uri="{9D8B030D-6E8A-4147-A177-3AD203B41FA5}">
                      <a16:colId xmlns:a16="http://schemas.microsoft.com/office/drawing/2014/main" val="4889901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962936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310423412"/>
                    </a:ext>
                  </a:extLst>
                </a:gridCol>
                <a:gridCol w="1320205">
                  <a:extLst>
                    <a:ext uri="{9D8B030D-6E8A-4147-A177-3AD203B41FA5}">
                      <a16:colId xmlns:a16="http://schemas.microsoft.com/office/drawing/2014/main" val="1114588524"/>
                    </a:ext>
                  </a:extLst>
                </a:gridCol>
              </a:tblGrid>
              <a:tr h="1893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Machine Type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Brand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MODEL NO.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2747954"/>
                  </a:ext>
                </a:extLst>
              </a:tr>
              <a:tr h="1656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Offset Printing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Heidelberg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CD102-5+L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7031198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976532"/>
              </p:ext>
            </p:extLst>
          </p:nvPr>
        </p:nvGraphicFramePr>
        <p:xfrm>
          <a:off x="5722930" y="3809380"/>
          <a:ext cx="3985369" cy="428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8677">
                  <a:extLst>
                    <a:ext uri="{9D8B030D-6E8A-4147-A177-3AD203B41FA5}">
                      <a16:colId xmlns:a16="http://schemas.microsoft.com/office/drawing/2014/main" val="221897499"/>
                    </a:ext>
                  </a:extLst>
                </a:gridCol>
                <a:gridCol w="1222403">
                  <a:extLst>
                    <a:ext uri="{9D8B030D-6E8A-4147-A177-3AD203B41FA5}">
                      <a16:colId xmlns:a16="http://schemas.microsoft.com/office/drawing/2014/main" val="1188380223"/>
                    </a:ext>
                  </a:extLst>
                </a:gridCol>
                <a:gridCol w="1624289">
                  <a:extLst>
                    <a:ext uri="{9D8B030D-6E8A-4147-A177-3AD203B41FA5}">
                      <a16:colId xmlns:a16="http://schemas.microsoft.com/office/drawing/2014/main" val="40464947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max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min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capacity(pcs/h)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42159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720x1020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340x480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15000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4394312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287140"/>
              </p:ext>
            </p:extLst>
          </p:nvPr>
        </p:nvGraphicFramePr>
        <p:xfrm>
          <a:off x="5719627" y="2041477"/>
          <a:ext cx="3991974" cy="384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7769">
                  <a:extLst>
                    <a:ext uri="{9D8B030D-6E8A-4147-A177-3AD203B41FA5}">
                      <a16:colId xmlns:a16="http://schemas.microsoft.com/office/drawing/2014/main" val="4889901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962936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310423412"/>
                    </a:ext>
                  </a:extLst>
                </a:gridCol>
                <a:gridCol w="1320205">
                  <a:extLst>
                    <a:ext uri="{9D8B030D-6E8A-4147-A177-3AD203B41FA5}">
                      <a16:colId xmlns:a16="http://schemas.microsoft.com/office/drawing/2014/main" val="1114588524"/>
                    </a:ext>
                  </a:extLst>
                </a:gridCol>
              </a:tblGrid>
              <a:tr h="1893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Machine Type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Brand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MODEL NO.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2747954"/>
                  </a:ext>
                </a:extLst>
              </a:tr>
              <a:tr h="1656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Offset Printing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Heidelberg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CD102-6+L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7031198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768817"/>
              </p:ext>
            </p:extLst>
          </p:nvPr>
        </p:nvGraphicFramePr>
        <p:xfrm>
          <a:off x="1006856" y="5378450"/>
          <a:ext cx="3987800" cy="428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48870039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57964404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559748032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411554645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Machine Type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QTY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Brand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MODEL NO.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14897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Offset Printing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KBA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Rapida</a:t>
                      </a:r>
                      <a:r>
                        <a:rPr lang="en-US" sz="1200" u="none" strike="noStrike" dirty="0">
                          <a:effectLst/>
                        </a:rPr>
                        <a:t> 145-5+L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3742298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569779"/>
              </p:ext>
            </p:extLst>
          </p:nvPr>
        </p:nvGraphicFramePr>
        <p:xfrm>
          <a:off x="1003300" y="5823101"/>
          <a:ext cx="3987800" cy="428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9371">
                  <a:extLst>
                    <a:ext uri="{9D8B030D-6E8A-4147-A177-3AD203B41FA5}">
                      <a16:colId xmlns:a16="http://schemas.microsoft.com/office/drawing/2014/main" val="3906487871"/>
                    </a:ext>
                  </a:extLst>
                </a:gridCol>
                <a:gridCol w="1223149">
                  <a:extLst>
                    <a:ext uri="{9D8B030D-6E8A-4147-A177-3AD203B41FA5}">
                      <a16:colId xmlns:a16="http://schemas.microsoft.com/office/drawing/2014/main" val="1261068854"/>
                    </a:ext>
                  </a:extLst>
                </a:gridCol>
                <a:gridCol w="1625280">
                  <a:extLst>
                    <a:ext uri="{9D8B030D-6E8A-4147-A177-3AD203B41FA5}">
                      <a16:colId xmlns:a16="http://schemas.microsoft.com/office/drawing/2014/main" val="175143259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max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min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capacity(pcs/h)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607749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1450x1060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600x500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13000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649107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927100" y="4640513"/>
            <a:ext cx="2389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KBA RAPIDA 145-5+L</a:t>
            </a:r>
          </a:p>
          <a:p>
            <a:r>
              <a:rPr lang="en-US" sz="1600" dirty="0" smtClean="0"/>
              <a:t>Full Size Printing Machine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726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PRINTING</a:t>
            </a:r>
            <a:endParaRPr lang="en-US" sz="2400" kern="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333" y="2178564"/>
            <a:ext cx="4493348" cy="43428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3" y="4464564"/>
            <a:ext cx="3770957" cy="20568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7100" y="2178564"/>
            <a:ext cx="2384627" cy="1485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latinLnBrk="0">
              <a:spcBef>
                <a:spcPts val="100"/>
              </a:spcBef>
            </a:pPr>
            <a:r>
              <a:rPr lang="en-US" sz="2800" b="1" spc="-5" dirty="0" smtClean="0">
                <a:cs typeface="Arial"/>
              </a:rPr>
              <a:t>Rapida106</a:t>
            </a:r>
          </a:p>
          <a:p>
            <a:pPr marL="12700" latinLnBrk="0">
              <a:spcBef>
                <a:spcPts val="100"/>
              </a:spcBef>
            </a:pPr>
            <a:r>
              <a:rPr lang="en-US" sz="1600" kern="0" spc="-5" dirty="0">
                <a:cs typeface="Arial"/>
              </a:rPr>
              <a:t>Arrived </a:t>
            </a:r>
            <a:r>
              <a:rPr lang="en-US" sz="1600" kern="0" spc="-5" dirty="0" smtClean="0">
                <a:cs typeface="Arial"/>
              </a:rPr>
              <a:t>in fist half of 2023 </a:t>
            </a:r>
          </a:p>
          <a:p>
            <a:pPr marL="12700" latinLnBrk="0">
              <a:spcBef>
                <a:spcPts val="100"/>
              </a:spcBef>
            </a:pPr>
            <a:r>
              <a:rPr lang="en-US" sz="1600" kern="0" spc="-5" dirty="0" smtClean="0">
                <a:cs typeface="Arial"/>
              </a:rPr>
              <a:t>Under production</a:t>
            </a:r>
            <a:r>
              <a:rPr lang="en-US" sz="1600" kern="0" spc="-5" dirty="0">
                <a:cs typeface="Arial"/>
              </a:rPr>
              <a:t>.</a:t>
            </a:r>
          </a:p>
          <a:p>
            <a:pPr marL="12700" latinLnBrk="0">
              <a:spcBef>
                <a:spcPts val="100"/>
              </a:spcBef>
            </a:pPr>
            <a:endParaRPr lang="en-US" sz="2800" b="1" kern="0" spc="-5" dirty="0">
              <a:cs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051692"/>
              </p:ext>
            </p:extLst>
          </p:nvPr>
        </p:nvGraphicFramePr>
        <p:xfrm>
          <a:off x="1025525" y="3397250"/>
          <a:ext cx="3787775" cy="400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3175">
                  <a:extLst>
                    <a:ext uri="{9D8B030D-6E8A-4147-A177-3AD203B41FA5}">
                      <a16:colId xmlns:a16="http://schemas.microsoft.com/office/drawing/2014/main" val="41145396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63566806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9151034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93903812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Machine Type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Brand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MODEL NO.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29318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Offset Printing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KBA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Rapida106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124639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676856"/>
              </p:ext>
            </p:extLst>
          </p:nvPr>
        </p:nvGraphicFramePr>
        <p:xfrm>
          <a:off x="1025525" y="3846769"/>
          <a:ext cx="3797989" cy="400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7787">
                  <a:extLst>
                    <a:ext uri="{9D8B030D-6E8A-4147-A177-3AD203B41FA5}">
                      <a16:colId xmlns:a16="http://schemas.microsoft.com/office/drawing/2014/main" val="2086037570"/>
                    </a:ext>
                  </a:extLst>
                </a:gridCol>
                <a:gridCol w="1061447">
                  <a:extLst>
                    <a:ext uri="{9D8B030D-6E8A-4147-A177-3AD203B41FA5}">
                      <a16:colId xmlns:a16="http://schemas.microsoft.com/office/drawing/2014/main" val="829318833"/>
                    </a:ext>
                  </a:extLst>
                </a:gridCol>
                <a:gridCol w="1608755">
                  <a:extLst>
                    <a:ext uri="{9D8B030D-6E8A-4147-A177-3AD203B41FA5}">
                      <a16:colId xmlns:a16="http://schemas.microsoft.com/office/drawing/2014/main" val="245019144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max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min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capacity(pcs/h)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353706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1060x740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340x480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18000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1932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04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9" b="16666"/>
          <a:stretch/>
        </p:blipFill>
        <p:spPr bwMode="auto">
          <a:xfrm>
            <a:off x="8281727" y="146110"/>
            <a:ext cx="1116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/>
          <p:cNvSpPr txBox="1">
            <a:spLocks/>
          </p:cNvSpPr>
          <p:nvPr/>
        </p:nvSpPr>
        <p:spPr>
          <a:xfrm>
            <a:off x="1003300" y="541828"/>
            <a:ext cx="61607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 latinLnBrk="0">
              <a:spcBef>
                <a:spcPts val="100"/>
              </a:spcBef>
            </a:pPr>
            <a:r>
              <a:rPr lang="en-US" sz="3200" b="1" spc="-5" dirty="0" smtClean="0">
                <a:latin typeface="Arial"/>
                <a:cs typeface="Arial"/>
              </a:rPr>
              <a:t>LAMILATION</a:t>
            </a:r>
            <a:endParaRPr lang="en-US" sz="2400" kern="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7988" y="306520"/>
            <a:ext cx="1004674" cy="8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89" y="-111331"/>
            <a:ext cx="1382111" cy="16355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56" y="1942057"/>
            <a:ext cx="4079228" cy="2855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900" y="1942057"/>
            <a:ext cx="4992730" cy="285546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545208"/>
              </p:ext>
            </p:extLst>
          </p:nvPr>
        </p:nvGraphicFramePr>
        <p:xfrm>
          <a:off x="625856" y="5571744"/>
          <a:ext cx="4079229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8044">
                  <a:extLst>
                    <a:ext uri="{9D8B030D-6E8A-4147-A177-3AD203B41FA5}">
                      <a16:colId xmlns:a16="http://schemas.microsoft.com/office/drawing/2014/main" val="102829934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405337151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2390075"/>
                    </a:ext>
                  </a:extLst>
                </a:gridCol>
                <a:gridCol w="1263385">
                  <a:extLst>
                    <a:ext uri="{9D8B030D-6E8A-4147-A177-3AD203B41FA5}">
                      <a16:colId xmlns:a16="http://schemas.microsoft.com/office/drawing/2014/main" val="2304109658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Machine </a:t>
                      </a:r>
                      <a:r>
                        <a:rPr lang="en-US" sz="1200" u="none" strike="noStrike" dirty="0" smtClean="0">
                          <a:effectLst/>
                        </a:rPr>
                        <a:t>Type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QTY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Brand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MODEL NO.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32858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Card Lamination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Xing Feng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CF1150A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852519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928937"/>
              </p:ext>
            </p:extLst>
          </p:nvPr>
        </p:nvGraphicFramePr>
        <p:xfrm>
          <a:off x="623316" y="6026150"/>
          <a:ext cx="4081768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6219">
                  <a:extLst>
                    <a:ext uri="{9D8B030D-6E8A-4147-A177-3AD203B41FA5}">
                      <a16:colId xmlns:a16="http://schemas.microsoft.com/office/drawing/2014/main" val="2816944874"/>
                    </a:ext>
                  </a:extLst>
                </a:gridCol>
                <a:gridCol w="1251971">
                  <a:extLst>
                    <a:ext uri="{9D8B030D-6E8A-4147-A177-3AD203B41FA5}">
                      <a16:colId xmlns:a16="http://schemas.microsoft.com/office/drawing/2014/main" val="2959683631"/>
                    </a:ext>
                  </a:extLst>
                </a:gridCol>
                <a:gridCol w="1663578">
                  <a:extLst>
                    <a:ext uri="{9D8B030D-6E8A-4147-A177-3AD203B41FA5}">
                      <a16:colId xmlns:a16="http://schemas.microsoft.com/office/drawing/2014/main" val="2388325662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max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min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capacity(pcs/h</a:t>
                      </a:r>
                      <a:r>
                        <a:rPr lang="en-US" sz="1200" u="none" strike="noStrike" dirty="0">
                          <a:effectLst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33943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1200x720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450x490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4000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274082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46100" y="5171634"/>
            <a:ext cx="2343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000" b="1" dirty="0" smtClean="0"/>
              <a:t>XING FENG CF1150A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95534" y="5171634"/>
            <a:ext cx="2278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000" b="1" dirty="0" smtClean="0"/>
              <a:t> DING XING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/>
              <a:t>DX1210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03308"/>
              </p:ext>
            </p:extLst>
          </p:nvPr>
        </p:nvGraphicFramePr>
        <p:xfrm>
          <a:off x="5024877" y="5571744"/>
          <a:ext cx="5009753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4823">
                  <a:extLst>
                    <a:ext uri="{9D8B030D-6E8A-4147-A177-3AD203B41FA5}">
                      <a16:colId xmlns:a16="http://schemas.microsoft.com/office/drawing/2014/main" val="361166694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47661119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6835450"/>
                    </a:ext>
                  </a:extLst>
                </a:gridCol>
                <a:gridCol w="2020930">
                  <a:extLst>
                    <a:ext uri="{9D8B030D-6E8A-4147-A177-3AD203B41FA5}">
                      <a16:colId xmlns:a16="http://schemas.microsoft.com/office/drawing/2014/main" val="2295805008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Machine Type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Brand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MODEL NO.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759292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Card Lamination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Ding </a:t>
                      </a:r>
                      <a:r>
                        <a:rPr lang="en-US" sz="1200" u="none" strike="noStrike" dirty="0">
                          <a:effectLst/>
                        </a:rPr>
                        <a:t>Xing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DX1210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8279172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247915"/>
              </p:ext>
            </p:extLst>
          </p:nvPr>
        </p:nvGraphicFramePr>
        <p:xfrm>
          <a:off x="5041900" y="6026150"/>
          <a:ext cx="4992730" cy="41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6494">
                  <a:extLst>
                    <a:ext uri="{9D8B030D-6E8A-4147-A177-3AD203B41FA5}">
                      <a16:colId xmlns:a16="http://schemas.microsoft.com/office/drawing/2014/main" val="1107399381"/>
                    </a:ext>
                  </a:extLst>
                </a:gridCol>
                <a:gridCol w="1531384">
                  <a:extLst>
                    <a:ext uri="{9D8B030D-6E8A-4147-A177-3AD203B41FA5}">
                      <a16:colId xmlns:a16="http://schemas.microsoft.com/office/drawing/2014/main" val="1149617704"/>
                    </a:ext>
                  </a:extLst>
                </a:gridCol>
                <a:gridCol w="2034852">
                  <a:extLst>
                    <a:ext uri="{9D8B030D-6E8A-4147-A177-3AD203B41FA5}">
                      <a16:colId xmlns:a16="http://schemas.microsoft.com/office/drawing/2014/main" val="2222491099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max size mm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min size mm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capacity(pcs/h)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28673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1200x1000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450x450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6000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2789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82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114932</TotalTime>
  <Words>1167</Words>
  <Application>Microsoft Office PowerPoint</Application>
  <PresentationFormat>Custom</PresentationFormat>
  <Paragraphs>559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맑은 고딕</vt:lpstr>
      <vt:lpstr>宋体</vt:lpstr>
      <vt:lpstr>Arial</vt:lpstr>
      <vt:lpstr>Calibri</vt:lpstr>
      <vt:lpstr>Georgia</vt:lpstr>
      <vt:lpstr>Georgia Pro Light</vt:lpstr>
      <vt:lpstr>Inter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COMPLIANCE &amp; CERTIFICATE</vt:lpstr>
      <vt:lpstr>PowerPoint Presentation</vt:lpstr>
      <vt:lpstr>PowerPoint Presentation</vt:lpstr>
      <vt:lpstr>PowerPoint Presentation</vt:lpstr>
      <vt:lpstr>WE ARE LOOKING FOR:</vt:lpstr>
      <vt:lpstr>ITEMS THAT CAN BE PRODUCED</vt:lpstr>
      <vt:lpstr>PowerPoint Presentation</vt:lpstr>
      <vt:lpstr>PowerPoint Presentation</vt:lpstr>
      <vt:lpstr>PowerPoint Presentation</vt:lpstr>
      <vt:lpstr>PowerPoint Presentation</vt:lpstr>
      <vt:lpstr>  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 - 2019 lnterim Results - Website pulication - 28Aug2019</dc:title>
  <dc:creator>Samuel Vu</dc:creator>
  <cp:lastModifiedBy>HHDream - Vu Hung Anh</cp:lastModifiedBy>
  <cp:revision>352</cp:revision>
  <dcterms:created xsi:type="dcterms:W3CDTF">2019-11-01T12:33:22Z</dcterms:created>
  <dcterms:modified xsi:type="dcterms:W3CDTF">2024-03-21T01:29:30Z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2019-08-28T00:00:00Z</vt:filetime>
  </property>
  <property fmtid="{D5CDD505-2E9C-101B-9397-08002B2CF9AE}" pid="3" name="Creator">
    <vt:lpwstr>PDFCreator 2.3.0.103</vt:lpwstr>
  </property>
  <property fmtid="{D5CDD505-2E9C-101B-9397-08002B2CF9AE}" pid="4" name="LastSaved">
    <vt:filetime>2019-11-01T00:00:00Z</vt:filetime>
  </property>
</Properties>
</file>